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2" r:id="rId2"/>
    <p:sldId id="298" r:id="rId3"/>
    <p:sldId id="299" r:id="rId4"/>
    <p:sldId id="300" r:id="rId5"/>
    <p:sldId id="295" r:id="rId6"/>
    <p:sldId id="301" r:id="rId7"/>
    <p:sldId id="302" r:id="rId8"/>
    <p:sldId id="305" r:id="rId9"/>
    <p:sldId id="308" r:id="rId10"/>
    <p:sldId id="303" r:id="rId11"/>
    <p:sldId id="304" r:id="rId12"/>
    <p:sldId id="306" r:id="rId13"/>
    <p:sldId id="307" r:id="rId14"/>
    <p:sldId id="309" r:id="rId15"/>
    <p:sldId id="310" r:id="rId16"/>
    <p:sldId id="311" r:id="rId17"/>
    <p:sldId id="312" r:id="rId18"/>
    <p:sldId id="316" r:id="rId19"/>
    <p:sldId id="315" r:id="rId20"/>
    <p:sldId id="317" r:id="rId21"/>
    <p:sldId id="318" r:id="rId22"/>
    <p:sldId id="319" r:id="rId23"/>
    <p:sldId id="31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DA91ACDD-AC2A-45D8-9E61-555CF2D77F72}">
          <p14:sldIdLst>
            <p14:sldId id="292"/>
          </p14:sldIdLst>
        </p14:section>
        <p14:section name="Caratteristiche e usi" id="{E091F945-A51A-479C-856B-A1E0D01772D8}">
          <p14:sldIdLst>
            <p14:sldId id="298"/>
            <p14:sldId id="299"/>
            <p14:sldId id="300"/>
          </p14:sldIdLst>
        </p14:section>
        <p14:section name="Mineralogia e giacimenti" id="{7E74386F-9328-4E95-87A9-3EA6414B5432}">
          <p14:sldIdLst>
            <p14:sldId id="295"/>
            <p14:sldId id="301"/>
            <p14:sldId id="302"/>
          </p14:sldIdLst>
        </p14:section>
        <p14:section name="Estrazione" id="{351A916F-95BC-4D0B-81FD-0D9844CED213}">
          <p14:sldIdLst>
            <p14:sldId id="305"/>
            <p14:sldId id="308"/>
          </p14:sldIdLst>
        </p14:section>
        <p14:section name="Distribuzione" id="{DF0531EA-F66E-47E8-B548-9063B77C13E2}">
          <p14:sldIdLst>
            <p14:sldId id="303"/>
          </p14:sldIdLst>
        </p14:section>
        <p14:section name="Approvvigionamento" id="{402177B0-3D2C-411E-946A-E4AD58079FD8}">
          <p14:sldIdLst>
            <p14:sldId id="304"/>
            <p14:sldId id="306"/>
            <p14:sldId id="307"/>
          </p14:sldIdLst>
        </p14:section>
        <p14:section name="Caso studio" id="{BE08E654-4652-4CAA-A8E6-8D0DC1E275A7}">
          <p14:sldIdLst>
            <p14:sldId id="309"/>
            <p14:sldId id="310"/>
            <p14:sldId id="311"/>
            <p14:sldId id="312"/>
            <p14:sldId id="316"/>
            <p14:sldId id="315"/>
            <p14:sldId id="317"/>
            <p14:sldId id="318"/>
            <p14:sldId id="319"/>
            <p14:sldId id="31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4A3C"/>
    <a:srgbClr val="FBFAFF"/>
    <a:srgbClr val="025243"/>
    <a:srgbClr val="013D32"/>
    <a:srgbClr val="036452"/>
    <a:srgbClr val="651C27"/>
    <a:srgbClr val="CC99FF"/>
    <a:srgbClr val="FF99FF"/>
    <a:srgbClr val="7F00FF"/>
    <a:srgbClr val="9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03" autoAdjust="0"/>
    <p:restoredTop sz="94660"/>
  </p:normalViewPr>
  <p:slideViewPr>
    <p:cSldViewPr snapToGrid="0">
      <p:cViewPr varScale="1">
        <p:scale>
          <a:sx n="82" d="100"/>
          <a:sy n="82" d="100"/>
        </p:scale>
        <p:origin x="8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117722-2556-40E0-AFBC-2F08C8F4CF1A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EFE28425-E563-42ED-8189-7C17FA7F5152}">
      <dgm:prSet phldrT="[Testo]" custT="1"/>
      <dgm:spPr/>
      <dgm:t>
        <a:bodyPr/>
        <a:lstStyle/>
        <a:p>
          <a:r>
            <a:rPr lang="it-IT" sz="1800" b="1" dirty="0">
              <a:solidFill>
                <a:schemeClr val="bg1">
                  <a:alpha val="50000"/>
                </a:schemeClr>
              </a:solidFill>
              <a:latin typeface="Georgia Pro" panose="02040502050405020303" pitchFamily="18" charset="0"/>
            </a:rPr>
            <a:t>DISSOLUZIONE</a:t>
          </a:r>
        </a:p>
      </dgm:t>
    </dgm:pt>
    <dgm:pt modelId="{FAEBDF48-7E57-4DA7-B228-8A9C25D421DD}" type="parTrans" cxnId="{DA7FB46A-76A6-4D98-8964-E1C5E1B07557}">
      <dgm:prSet/>
      <dgm:spPr/>
      <dgm:t>
        <a:bodyPr/>
        <a:lstStyle/>
        <a:p>
          <a:endParaRPr lang="it-IT"/>
        </a:p>
      </dgm:t>
    </dgm:pt>
    <dgm:pt modelId="{E4C1454D-EF06-4A54-93F8-CE24387C0A2A}" type="sibTrans" cxnId="{DA7FB46A-76A6-4D98-8964-E1C5E1B07557}">
      <dgm:prSet/>
      <dgm:spPr>
        <a:solidFill>
          <a:srgbClr val="036452"/>
        </a:solidFill>
        <a:ln>
          <a:solidFill>
            <a:srgbClr val="036452"/>
          </a:solidFill>
        </a:ln>
      </dgm:spPr>
      <dgm:t>
        <a:bodyPr/>
        <a:lstStyle/>
        <a:p>
          <a:endParaRPr lang="it-IT"/>
        </a:p>
      </dgm:t>
    </dgm:pt>
    <dgm:pt modelId="{BD73E5A8-2A9E-47B5-ACA0-86DC903ED3E2}">
      <dgm:prSet phldrT="[Testo]" custT="1"/>
      <dgm:spPr/>
      <dgm:t>
        <a:bodyPr/>
        <a:lstStyle/>
        <a:p>
          <a:r>
            <a:rPr lang="it-IT" sz="1800" b="1" dirty="0">
              <a:solidFill>
                <a:schemeClr val="bg1">
                  <a:alpha val="50000"/>
                </a:schemeClr>
              </a:solidFill>
              <a:latin typeface="Georgia Pro" panose="02040502050405020303" pitchFamily="18" charset="0"/>
            </a:rPr>
            <a:t>SEPARAZIONE</a:t>
          </a:r>
        </a:p>
      </dgm:t>
    </dgm:pt>
    <dgm:pt modelId="{D4B62ADC-4922-4B11-98E2-C3F5A4BF5BE3}" type="parTrans" cxnId="{B5B5A925-8269-4155-B2B5-4CAADCEE7149}">
      <dgm:prSet/>
      <dgm:spPr/>
      <dgm:t>
        <a:bodyPr/>
        <a:lstStyle/>
        <a:p>
          <a:endParaRPr lang="it-IT"/>
        </a:p>
      </dgm:t>
    </dgm:pt>
    <dgm:pt modelId="{B07CD093-BE5E-4711-A5B8-5AA9D19B6E8B}" type="sibTrans" cxnId="{B5B5A925-8269-4155-B2B5-4CAADCEE7149}">
      <dgm:prSet/>
      <dgm:spPr>
        <a:solidFill>
          <a:srgbClr val="036452"/>
        </a:solidFill>
        <a:ln>
          <a:solidFill>
            <a:srgbClr val="036452"/>
          </a:solidFill>
        </a:ln>
      </dgm:spPr>
      <dgm:t>
        <a:bodyPr/>
        <a:lstStyle/>
        <a:p>
          <a:endParaRPr lang="it-IT"/>
        </a:p>
      </dgm:t>
    </dgm:pt>
    <dgm:pt modelId="{2FC79A19-0E4E-48A3-87A1-64FDEA88D1F7}">
      <dgm:prSet phldrT="[Testo]" custT="1"/>
      <dgm:spPr/>
      <dgm:t>
        <a:bodyPr/>
        <a:lstStyle/>
        <a:p>
          <a:r>
            <a:rPr lang="it-IT" sz="1600" b="1" dirty="0">
              <a:solidFill>
                <a:schemeClr val="bg1">
                  <a:alpha val="50000"/>
                </a:schemeClr>
              </a:solidFill>
              <a:latin typeface="Georgia Pro" panose="02040502050405020303" pitchFamily="18" charset="0"/>
            </a:rPr>
            <a:t>PRODOTTO</a:t>
          </a:r>
          <a:r>
            <a:rPr lang="it-IT" sz="1600" b="1" dirty="0">
              <a:solidFill>
                <a:schemeClr val="bg1"/>
              </a:solidFill>
              <a:latin typeface="Georgia Pro" panose="02040502050405020303" pitchFamily="18" charset="0"/>
            </a:rPr>
            <a:t> </a:t>
          </a:r>
          <a:r>
            <a:rPr lang="it-IT" sz="1600" b="1" dirty="0">
              <a:solidFill>
                <a:schemeClr val="bg1">
                  <a:alpha val="50000"/>
                </a:schemeClr>
              </a:solidFill>
              <a:latin typeface="Georgia Pro" panose="02040502050405020303" pitchFamily="18" charset="0"/>
            </a:rPr>
            <a:t>FINALE</a:t>
          </a:r>
        </a:p>
      </dgm:t>
    </dgm:pt>
    <dgm:pt modelId="{DE39BC33-1008-407A-BA79-509ED4F29EC7}" type="parTrans" cxnId="{60D8345A-D406-49DF-BFAC-3252DFE81FE7}">
      <dgm:prSet/>
      <dgm:spPr/>
      <dgm:t>
        <a:bodyPr/>
        <a:lstStyle/>
        <a:p>
          <a:endParaRPr lang="it-IT"/>
        </a:p>
      </dgm:t>
    </dgm:pt>
    <dgm:pt modelId="{60B2D4BA-A957-4B86-BBB3-D52D8A5950A6}" type="sibTrans" cxnId="{60D8345A-D406-49DF-BFAC-3252DFE81FE7}">
      <dgm:prSet/>
      <dgm:spPr/>
      <dgm:t>
        <a:bodyPr/>
        <a:lstStyle/>
        <a:p>
          <a:endParaRPr lang="it-IT"/>
        </a:p>
      </dgm:t>
    </dgm:pt>
    <dgm:pt modelId="{1C9752B8-A7C9-4428-B035-3FC628994970}">
      <dgm:prSet phldrT="[Testo]" phldr="1"/>
      <dgm:spPr/>
      <dgm:t>
        <a:bodyPr/>
        <a:lstStyle/>
        <a:p>
          <a:endParaRPr lang="it-IT" dirty="0"/>
        </a:p>
      </dgm:t>
    </dgm:pt>
    <dgm:pt modelId="{BD0CD104-D872-4B59-A5CC-0C8C4B2A41E8}" type="sibTrans" cxnId="{BA98931A-ACF1-4F24-A029-5C92C14897A5}">
      <dgm:prSet/>
      <dgm:spPr/>
      <dgm:t>
        <a:bodyPr/>
        <a:lstStyle/>
        <a:p>
          <a:endParaRPr lang="it-IT"/>
        </a:p>
      </dgm:t>
    </dgm:pt>
    <dgm:pt modelId="{742EC0CD-D36E-4833-8063-E41E75BD87A3}" type="parTrans" cxnId="{BA98931A-ACF1-4F24-A029-5C92C14897A5}">
      <dgm:prSet/>
      <dgm:spPr/>
      <dgm:t>
        <a:bodyPr/>
        <a:lstStyle/>
        <a:p>
          <a:endParaRPr lang="it-IT"/>
        </a:p>
      </dgm:t>
    </dgm:pt>
    <dgm:pt modelId="{BEC0250E-4956-4674-BA88-7624891EDDCB}" type="pres">
      <dgm:prSet presAssocID="{A1117722-2556-40E0-AFBC-2F08C8F4CF1A}" presName="Name0" presStyleCnt="0">
        <dgm:presLayoutVars>
          <dgm:chMax val="7"/>
          <dgm:chPref val="5"/>
        </dgm:presLayoutVars>
      </dgm:prSet>
      <dgm:spPr/>
    </dgm:pt>
    <dgm:pt modelId="{7DEAE591-C348-4742-B92A-F992EC7F3C11}" type="pres">
      <dgm:prSet presAssocID="{A1117722-2556-40E0-AFBC-2F08C8F4CF1A}" presName="arrowNode" presStyleLbl="node1" presStyleIdx="0" presStyleCnt="1" custLinFactNeighborX="871" custLinFactNeighborY="10958"/>
      <dgm:spPr>
        <a:solidFill>
          <a:schemeClr val="bg1">
            <a:alpha val="38000"/>
          </a:schemeClr>
        </a:solidFill>
        <a:ln>
          <a:solidFill>
            <a:srgbClr val="036452"/>
          </a:solidFill>
        </a:ln>
      </dgm:spPr>
    </dgm:pt>
    <dgm:pt modelId="{FAB28977-A2FD-4C66-8A5E-CB30883E358E}" type="pres">
      <dgm:prSet presAssocID="{1C9752B8-A7C9-4428-B035-3FC628994970}" presName="txNode1" presStyleLbl="revTx" presStyleIdx="0" presStyleCnt="4">
        <dgm:presLayoutVars>
          <dgm:bulletEnabled val="1"/>
        </dgm:presLayoutVars>
      </dgm:prSet>
      <dgm:spPr/>
    </dgm:pt>
    <dgm:pt modelId="{0D77768A-400D-4BD8-B351-64ED533BB1BA}" type="pres">
      <dgm:prSet presAssocID="{EFE28425-E563-42ED-8189-7C17FA7F5152}" presName="txNode2" presStyleLbl="revTx" presStyleIdx="1" presStyleCnt="4" custLinFactNeighborX="-10507" custLinFactNeighborY="-19607">
        <dgm:presLayoutVars>
          <dgm:bulletEnabled val="1"/>
        </dgm:presLayoutVars>
      </dgm:prSet>
      <dgm:spPr/>
    </dgm:pt>
    <dgm:pt modelId="{4C58AAAA-4672-4CA1-887B-4031B0562D02}" type="pres">
      <dgm:prSet presAssocID="{E4C1454D-EF06-4A54-93F8-CE24387C0A2A}" presName="dotNode2" presStyleCnt="0"/>
      <dgm:spPr/>
    </dgm:pt>
    <dgm:pt modelId="{94F4ABEA-6006-40FF-847B-381F170417AB}" type="pres">
      <dgm:prSet presAssocID="{E4C1454D-EF06-4A54-93F8-CE24387C0A2A}" presName="dotRepeatNode" presStyleLbl="fgShp" presStyleIdx="0" presStyleCnt="2"/>
      <dgm:spPr/>
    </dgm:pt>
    <dgm:pt modelId="{005D32AA-5B53-400B-BB7F-E95826E66F19}" type="pres">
      <dgm:prSet presAssocID="{BD73E5A8-2A9E-47B5-ACA0-86DC903ED3E2}" presName="txNode3" presStyleLbl="revTx" presStyleIdx="2" presStyleCnt="4">
        <dgm:presLayoutVars>
          <dgm:bulletEnabled val="1"/>
        </dgm:presLayoutVars>
      </dgm:prSet>
      <dgm:spPr/>
    </dgm:pt>
    <dgm:pt modelId="{30655566-7D64-4095-9E70-7FDA4E4FD982}" type="pres">
      <dgm:prSet presAssocID="{B07CD093-BE5E-4711-A5B8-5AA9D19B6E8B}" presName="dotNode3" presStyleCnt="0"/>
      <dgm:spPr/>
    </dgm:pt>
    <dgm:pt modelId="{876ABD2B-A6A3-4CB6-9248-3C740FB933D6}" type="pres">
      <dgm:prSet presAssocID="{B07CD093-BE5E-4711-A5B8-5AA9D19B6E8B}" presName="dotRepeatNode" presStyleLbl="fgShp" presStyleIdx="1" presStyleCnt="2"/>
      <dgm:spPr/>
    </dgm:pt>
    <dgm:pt modelId="{556E5853-35F3-415C-8A4B-3AACD0901254}" type="pres">
      <dgm:prSet presAssocID="{2FC79A19-0E4E-48A3-87A1-64FDEA88D1F7}" presName="txNode4" presStyleLbl="revTx" presStyleIdx="3" presStyleCnt="4">
        <dgm:presLayoutVars>
          <dgm:bulletEnabled val="1"/>
        </dgm:presLayoutVars>
      </dgm:prSet>
      <dgm:spPr/>
    </dgm:pt>
  </dgm:ptLst>
  <dgm:cxnLst>
    <dgm:cxn modelId="{BA98931A-ACF1-4F24-A029-5C92C14897A5}" srcId="{A1117722-2556-40E0-AFBC-2F08C8F4CF1A}" destId="{1C9752B8-A7C9-4428-B035-3FC628994970}" srcOrd="0" destOrd="0" parTransId="{742EC0CD-D36E-4833-8063-E41E75BD87A3}" sibTransId="{BD0CD104-D872-4B59-A5CC-0C8C4B2A41E8}"/>
    <dgm:cxn modelId="{B5B5A925-8269-4155-B2B5-4CAADCEE7149}" srcId="{A1117722-2556-40E0-AFBC-2F08C8F4CF1A}" destId="{BD73E5A8-2A9E-47B5-ACA0-86DC903ED3E2}" srcOrd="2" destOrd="0" parTransId="{D4B62ADC-4922-4B11-98E2-C3F5A4BF5BE3}" sibTransId="{B07CD093-BE5E-4711-A5B8-5AA9D19B6E8B}"/>
    <dgm:cxn modelId="{E734C02F-30EC-45D0-B295-E54472976ACC}" type="presOf" srcId="{E4C1454D-EF06-4A54-93F8-CE24387C0A2A}" destId="{94F4ABEA-6006-40FF-847B-381F170417AB}" srcOrd="0" destOrd="0" presId="urn:microsoft.com/office/officeart/2009/3/layout/DescendingProcess"/>
    <dgm:cxn modelId="{A28A7744-37D4-4365-ABD1-7C5AAC0AC3C6}" type="presOf" srcId="{1C9752B8-A7C9-4428-B035-3FC628994970}" destId="{FAB28977-A2FD-4C66-8A5E-CB30883E358E}" srcOrd="0" destOrd="0" presId="urn:microsoft.com/office/officeart/2009/3/layout/DescendingProcess"/>
    <dgm:cxn modelId="{DA7FB46A-76A6-4D98-8964-E1C5E1B07557}" srcId="{A1117722-2556-40E0-AFBC-2F08C8F4CF1A}" destId="{EFE28425-E563-42ED-8189-7C17FA7F5152}" srcOrd="1" destOrd="0" parTransId="{FAEBDF48-7E57-4DA7-B228-8A9C25D421DD}" sibTransId="{E4C1454D-EF06-4A54-93F8-CE24387C0A2A}"/>
    <dgm:cxn modelId="{75D0464F-3DF5-4D8A-9C2B-EA2180C5F286}" type="presOf" srcId="{BD73E5A8-2A9E-47B5-ACA0-86DC903ED3E2}" destId="{005D32AA-5B53-400B-BB7F-E95826E66F19}" srcOrd="0" destOrd="0" presId="urn:microsoft.com/office/officeart/2009/3/layout/DescendingProcess"/>
    <dgm:cxn modelId="{EC099358-FDCB-40BB-AFE9-C4109F71AB5D}" type="presOf" srcId="{2FC79A19-0E4E-48A3-87A1-64FDEA88D1F7}" destId="{556E5853-35F3-415C-8A4B-3AACD0901254}" srcOrd="0" destOrd="0" presId="urn:microsoft.com/office/officeart/2009/3/layout/DescendingProcess"/>
    <dgm:cxn modelId="{60D8345A-D406-49DF-BFAC-3252DFE81FE7}" srcId="{A1117722-2556-40E0-AFBC-2F08C8F4CF1A}" destId="{2FC79A19-0E4E-48A3-87A1-64FDEA88D1F7}" srcOrd="3" destOrd="0" parTransId="{DE39BC33-1008-407A-BA79-509ED4F29EC7}" sibTransId="{60B2D4BA-A957-4B86-BBB3-D52D8A5950A6}"/>
    <dgm:cxn modelId="{5371D18D-B462-4127-A7D3-E7FC713563DA}" type="presOf" srcId="{A1117722-2556-40E0-AFBC-2F08C8F4CF1A}" destId="{BEC0250E-4956-4674-BA88-7624891EDDCB}" srcOrd="0" destOrd="0" presId="urn:microsoft.com/office/officeart/2009/3/layout/DescendingProcess"/>
    <dgm:cxn modelId="{86E53095-38E5-411F-A0F4-49D97A24ECEF}" type="presOf" srcId="{EFE28425-E563-42ED-8189-7C17FA7F5152}" destId="{0D77768A-400D-4BD8-B351-64ED533BB1BA}" srcOrd="0" destOrd="0" presId="urn:microsoft.com/office/officeart/2009/3/layout/DescendingProcess"/>
    <dgm:cxn modelId="{88BA8DF2-2EA7-4EE0-B091-CAF6CA4EB4B3}" type="presOf" srcId="{B07CD093-BE5E-4711-A5B8-5AA9D19B6E8B}" destId="{876ABD2B-A6A3-4CB6-9248-3C740FB933D6}" srcOrd="0" destOrd="0" presId="urn:microsoft.com/office/officeart/2009/3/layout/DescendingProcess"/>
    <dgm:cxn modelId="{46EBE72F-763F-4CCE-96A1-0D604C7BB88A}" type="presParOf" srcId="{BEC0250E-4956-4674-BA88-7624891EDDCB}" destId="{7DEAE591-C348-4742-B92A-F992EC7F3C11}" srcOrd="0" destOrd="0" presId="urn:microsoft.com/office/officeart/2009/3/layout/DescendingProcess"/>
    <dgm:cxn modelId="{25A09FF0-DFD1-4AF2-BE22-0B19375C85D0}" type="presParOf" srcId="{BEC0250E-4956-4674-BA88-7624891EDDCB}" destId="{FAB28977-A2FD-4C66-8A5E-CB30883E358E}" srcOrd="1" destOrd="0" presId="urn:microsoft.com/office/officeart/2009/3/layout/DescendingProcess"/>
    <dgm:cxn modelId="{9F0AE6E5-4C1C-4E3B-ABC4-BB58668BF977}" type="presParOf" srcId="{BEC0250E-4956-4674-BA88-7624891EDDCB}" destId="{0D77768A-400D-4BD8-B351-64ED533BB1BA}" srcOrd="2" destOrd="0" presId="urn:microsoft.com/office/officeart/2009/3/layout/DescendingProcess"/>
    <dgm:cxn modelId="{FDBDB796-D0A6-4DED-B5E5-4ED5058F6171}" type="presParOf" srcId="{BEC0250E-4956-4674-BA88-7624891EDDCB}" destId="{4C58AAAA-4672-4CA1-887B-4031B0562D02}" srcOrd="3" destOrd="0" presId="urn:microsoft.com/office/officeart/2009/3/layout/DescendingProcess"/>
    <dgm:cxn modelId="{A1EDE95D-CB65-499D-A8A2-65265567BB7D}" type="presParOf" srcId="{4C58AAAA-4672-4CA1-887B-4031B0562D02}" destId="{94F4ABEA-6006-40FF-847B-381F170417AB}" srcOrd="0" destOrd="0" presId="urn:microsoft.com/office/officeart/2009/3/layout/DescendingProcess"/>
    <dgm:cxn modelId="{64883F8F-B2C8-4752-96FC-AA0F18755EAC}" type="presParOf" srcId="{BEC0250E-4956-4674-BA88-7624891EDDCB}" destId="{005D32AA-5B53-400B-BB7F-E95826E66F19}" srcOrd="4" destOrd="0" presId="urn:microsoft.com/office/officeart/2009/3/layout/DescendingProcess"/>
    <dgm:cxn modelId="{8A333358-EBB0-41E4-9A7F-0ED0C26FA94C}" type="presParOf" srcId="{BEC0250E-4956-4674-BA88-7624891EDDCB}" destId="{30655566-7D64-4095-9E70-7FDA4E4FD982}" srcOrd="5" destOrd="0" presId="urn:microsoft.com/office/officeart/2009/3/layout/DescendingProcess"/>
    <dgm:cxn modelId="{98B31EDC-15EA-4003-A608-4AC639B1B995}" type="presParOf" srcId="{30655566-7D64-4095-9E70-7FDA4E4FD982}" destId="{876ABD2B-A6A3-4CB6-9248-3C740FB933D6}" srcOrd="0" destOrd="0" presId="urn:microsoft.com/office/officeart/2009/3/layout/DescendingProcess"/>
    <dgm:cxn modelId="{160641F4-5E2A-453E-B08C-EA1193E44219}" type="presParOf" srcId="{BEC0250E-4956-4674-BA88-7624891EDDCB}" destId="{556E5853-35F3-415C-8A4B-3AACD0901254}" srcOrd="6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117722-2556-40E0-AFBC-2F08C8F4CF1A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EFE28425-E563-42ED-8189-7C17FA7F5152}">
      <dgm:prSet phldrT="[Testo]" custT="1"/>
      <dgm:spPr/>
      <dgm:t>
        <a:bodyPr/>
        <a:lstStyle/>
        <a:p>
          <a:r>
            <a:rPr lang="it-IT" sz="1800" b="1" u="sng" dirty="0">
              <a:solidFill>
                <a:schemeClr val="bg1"/>
              </a:solidFill>
              <a:latin typeface="Georgia Pro" panose="02040502050405020303" pitchFamily="18" charset="0"/>
            </a:rPr>
            <a:t>DISSOLUZIONE</a:t>
          </a:r>
        </a:p>
        <a:p>
          <a:r>
            <a:rPr lang="it-IT" sz="1200" b="1" i="1" dirty="0">
              <a:solidFill>
                <a:schemeClr val="bg1"/>
              </a:solidFill>
              <a:latin typeface="Georgia Pro" panose="02040502050405020303" pitchFamily="18" charset="0"/>
            </a:rPr>
            <a:t>delle terre rare attraverso l’utilizzo di acidi</a:t>
          </a:r>
        </a:p>
      </dgm:t>
    </dgm:pt>
    <dgm:pt modelId="{FAEBDF48-7E57-4DA7-B228-8A9C25D421DD}" type="parTrans" cxnId="{DA7FB46A-76A6-4D98-8964-E1C5E1B07557}">
      <dgm:prSet/>
      <dgm:spPr/>
      <dgm:t>
        <a:bodyPr/>
        <a:lstStyle/>
        <a:p>
          <a:endParaRPr lang="it-IT"/>
        </a:p>
      </dgm:t>
    </dgm:pt>
    <dgm:pt modelId="{E4C1454D-EF06-4A54-93F8-CE24387C0A2A}" type="sibTrans" cxnId="{DA7FB46A-76A6-4D98-8964-E1C5E1B07557}">
      <dgm:prSet/>
      <dgm:spPr>
        <a:solidFill>
          <a:srgbClr val="036452"/>
        </a:solidFill>
        <a:ln>
          <a:solidFill>
            <a:srgbClr val="036452"/>
          </a:solidFill>
        </a:ln>
      </dgm:spPr>
      <dgm:t>
        <a:bodyPr/>
        <a:lstStyle/>
        <a:p>
          <a:endParaRPr lang="it-IT"/>
        </a:p>
      </dgm:t>
    </dgm:pt>
    <dgm:pt modelId="{BD73E5A8-2A9E-47B5-ACA0-86DC903ED3E2}">
      <dgm:prSet phldrT="[Testo]" custT="1"/>
      <dgm:spPr/>
      <dgm:t>
        <a:bodyPr/>
        <a:lstStyle/>
        <a:p>
          <a:r>
            <a:rPr lang="it-IT" sz="1800" b="1" u="sng" dirty="0">
              <a:solidFill>
                <a:schemeClr val="bg1"/>
              </a:solidFill>
              <a:latin typeface="Georgia Pro" panose="02040502050405020303" pitchFamily="18" charset="0"/>
            </a:rPr>
            <a:t>SEPARAZIONE</a:t>
          </a:r>
        </a:p>
        <a:p>
          <a:r>
            <a:rPr lang="it-IT" sz="1400" b="1" i="1" dirty="0">
              <a:solidFill>
                <a:schemeClr val="bg1"/>
              </a:solidFill>
              <a:latin typeface="Georgia Pro" panose="02040502050405020303" pitchFamily="18" charset="0"/>
            </a:rPr>
            <a:t>delle differenti terre rare per formare soluzioni concentrate</a:t>
          </a:r>
        </a:p>
      </dgm:t>
    </dgm:pt>
    <dgm:pt modelId="{D4B62ADC-4922-4B11-98E2-C3F5A4BF5BE3}" type="parTrans" cxnId="{B5B5A925-8269-4155-B2B5-4CAADCEE7149}">
      <dgm:prSet/>
      <dgm:spPr/>
      <dgm:t>
        <a:bodyPr/>
        <a:lstStyle/>
        <a:p>
          <a:endParaRPr lang="it-IT"/>
        </a:p>
      </dgm:t>
    </dgm:pt>
    <dgm:pt modelId="{B07CD093-BE5E-4711-A5B8-5AA9D19B6E8B}" type="sibTrans" cxnId="{B5B5A925-8269-4155-B2B5-4CAADCEE7149}">
      <dgm:prSet/>
      <dgm:spPr>
        <a:solidFill>
          <a:srgbClr val="036452"/>
        </a:solidFill>
        <a:ln>
          <a:solidFill>
            <a:srgbClr val="036452"/>
          </a:solidFill>
        </a:ln>
      </dgm:spPr>
      <dgm:t>
        <a:bodyPr/>
        <a:lstStyle/>
        <a:p>
          <a:endParaRPr lang="it-IT"/>
        </a:p>
      </dgm:t>
    </dgm:pt>
    <dgm:pt modelId="{2FC79A19-0E4E-48A3-87A1-64FDEA88D1F7}">
      <dgm:prSet phldrT="[Testo]" custT="1"/>
      <dgm:spPr/>
      <dgm:t>
        <a:bodyPr/>
        <a:lstStyle/>
        <a:p>
          <a:r>
            <a:rPr lang="it-IT" sz="1600" b="1" u="sng" dirty="0">
              <a:solidFill>
                <a:schemeClr val="bg1"/>
              </a:solidFill>
              <a:latin typeface="Georgia Pro" panose="02040502050405020303" pitchFamily="18" charset="0"/>
            </a:rPr>
            <a:t>PRODOTTO FINALE</a:t>
          </a:r>
        </a:p>
      </dgm:t>
    </dgm:pt>
    <dgm:pt modelId="{DE39BC33-1008-407A-BA79-509ED4F29EC7}" type="parTrans" cxnId="{60D8345A-D406-49DF-BFAC-3252DFE81FE7}">
      <dgm:prSet/>
      <dgm:spPr/>
      <dgm:t>
        <a:bodyPr/>
        <a:lstStyle/>
        <a:p>
          <a:endParaRPr lang="it-IT"/>
        </a:p>
      </dgm:t>
    </dgm:pt>
    <dgm:pt modelId="{60B2D4BA-A957-4B86-BBB3-D52D8A5950A6}" type="sibTrans" cxnId="{60D8345A-D406-49DF-BFAC-3252DFE81FE7}">
      <dgm:prSet/>
      <dgm:spPr/>
      <dgm:t>
        <a:bodyPr/>
        <a:lstStyle/>
        <a:p>
          <a:endParaRPr lang="it-IT"/>
        </a:p>
      </dgm:t>
    </dgm:pt>
    <dgm:pt modelId="{1C9752B8-A7C9-4428-B035-3FC628994970}">
      <dgm:prSet phldrT="[Testo]" phldr="1"/>
      <dgm:spPr/>
      <dgm:t>
        <a:bodyPr/>
        <a:lstStyle/>
        <a:p>
          <a:endParaRPr lang="it-IT" dirty="0"/>
        </a:p>
      </dgm:t>
    </dgm:pt>
    <dgm:pt modelId="{BD0CD104-D872-4B59-A5CC-0C8C4B2A41E8}" type="sibTrans" cxnId="{BA98931A-ACF1-4F24-A029-5C92C14897A5}">
      <dgm:prSet/>
      <dgm:spPr/>
      <dgm:t>
        <a:bodyPr/>
        <a:lstStyle/>
        <a:p>
          <a:endParaRPr lang="it-IT"/>
        </a:p>
      </dgm:t>
    </dgm:pt>
    <dgm:pt modelId="{742EC0CD-D36E-4833-8063-E41E75BD87A3}" type="parTrans" cxnId="{BA98931A-ACF1-4F24-A029-5C92C14897A5}">
      <dgm:prSet/>
      <dgm:spPr/>
      <dgm:t>
        <a:bodyPr/>
        <a:lstStyle/>
        <a:p>
          <a:endParaRPr lang="it-IT"/>
        </a:p>
      </dgm:t>
    </dgm:pt>
    <dgm:pt modelId="{BEC0250E-4956-4674-BA88-7624891EDDCB}" type="pres">
      <dgm:prSet presAssocID="{A1117722-2556-40E0-AFBC-2F08C8F4CF1A}" presName="Name0" presStyleCnt="0">
        <dgm:presLayoutVars>
          <dgm:chMax val="7"/>
          <dgm:chPref val="5"/>
        </dgm:presLayoutVars>
      </dgm:prSet>
      <dgm:spPr/>
    </dgm:pt>
    <dgm:pt modelId="{7DEAE591-C348-4742-B92A-F992EC7F3C11}" type="pres">
      <dgm:prSet presAssocID="{A1117722-2556-40E0-AFBC-2F08C8F4CF1A}" presName="arrowNode" presStyleLbl="node1" presStyleIdx="0" presStyleCnt="1" custLinFactNeighborX="871" custLinFactNeighborY="10958"/>
      <dgm:spPr>
        <a:gradFill rotWithShape="0">
          <a:gsLst>
            <a:gs pos="0">
              <a:schemeClr val="accent3">
                <a:lumMod val="0"/>
                <a:lumOff val="100000"/>
                <a:alpha val="64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ln>
          <a:solidFill>
            <a:srgbClr val="036452"/>
          </a:solidFill>
        </a:ln>
      </dgm:spPr>
    </dgm:pt>
    <dgm:pt modelId="{FAB28977-A2FD-4C66-8A5E-CB30883E358E}" type="pres">
      <dgm:prSet presAssocID="{1C9752B8-A7C9-4428-B035-3FC628994970}" presName="txNode1" presStyleLbl="revTx" presStyleIdx="0" presStyleCnt="4">
        <dgm:presLayoutVars>
          <dgm:bulletEnabled val="1"/>
        </dgm:presLayoutVars>
      </dgm:prSet>
      <dgm:spPr/>
    </dgm:pt>
    <dgm:pt modelId="{0D77768A-400D-4BD8-B351-64ED533BB1BA}" type="pres">
      <dgm:prSet presAssocID="{EFE28425-E563-42ED-8189-7C17FA7F5152}" presName="txNode2" presStyleLbl="revTx" presStyleIdx="1" presStyleCnt="4" custLinFactNeighborX="-7301" custLinFactNeighborY="-40750">
        <dgm:presLayoutVars>
          <dgm:bulletEnabled val="1"/>
        </dgm:presLayoutVars>
      </dgm:prSet>
      <dgm:spPr/>
    </dgm:pt>
    <dgm:pt modelId="{4C58AAAA-4672-4CA1-887B-4031B0562D02}" type="pres">
      <dgm:prSet presAssocID="{E4C1454D-EF06-4A54-93F8-CE24387C0A2A}" presName="dotNode2" presStyleCnt="0"/>
      <dgm:spPr/>
    </dgm:pt>
    <dgm:pt modelId="{94F4ABEA-6006-40FF-847B-381F170417AB}" type="pres">
      <dgm:prSet presAssocID="{E4C1454D-EF06-4A54-93F8-CE24387C0A2A}" presName="dotRepeatNode" presStyleLbl="fgShp" presStyleIdx="0" presStyleCnt="2"/>
      <dgm:spPr/>
    </dgm:pt>
    <dgm:pt modelId="{005D32AA-5B53-400B-BB7F-E95826E66F19}" type="pres">
      <dgm:prSet presAssocID="{BD73E5A8-2A9E-47B5-ACA0-86DC903ED3E2}" presName="txNode3" presStyleLbl="revTx" presStyleIdx="2" presStyleCnt="4" custLinFactNeighborX="1631" custLinFactNeighborY="61464">
        <dgm:presLayoutVars>
          <dgm:bulletEnabled val="1"/>
        </dgm:presLayoutVars>
      </dgm:prSet>
      <dgm:spPr/>
    </dgm:pt>
    <dgm:pt modelId="{30655566-7D64-4095-9E70-7FDA4E4FD982}" type="pres">
      <dgm:prSet presAssocID="{B07CD093-BE5E-4711-A5B8-5AA9D19B6E8B}" presName="dotNode3" presStyleCnt="0"/>
      <dgm:spPr/>
    </dgm:pt>
    <dgm:pt modelId="{876ABD2B-A6A3-4CB6-9248-3C740FB933D6}" type="pres">
      <dgm:prSet presAssocID="{B07CD093-BE5E-4711-A5B8-5AA9D19B6E8B}" presName="dotRepeatNode" presStyleLbl="fgShp" presStyleIdx="1" presStyleCnt="2"/>
      <dgm:spPr/>
    </dgm:pt>
    <dgm:pt modelId="{556E5853-35F3-415C-8A4B-3AACD0901254}" type="pres">
      <dgm:prSet presAssocID="{2FC79A19-0E4E-48A3-87A1-64FDEA88D1F7}" presName="txNode4" presStyleLbl="revTx" presStyleIdx="3" presStyleCnt="4" custLinFactNeighborX="1635" custLinFactNeighborY="20780">
        <dgm:presLayoutVars>
          <dgm:bulletEnabled val="1"/>
        </dgm:presLayoutVars>
      </dgm:prSet>
      <dgm:spPr/>
    </dgm:pt>
  </dgm:ptLst>
  <dgm:cxnLst>
    <dgm:cxn modelId="{BA98931A-ACF1-4F24-A029-5C92C14897A5}" srcId="{A1117722-2556-40E0-AFBC-2F08C8F4CF1A}" destId="{1C9752B8-A7C9-4428-B035-3FC628994970}" srcOrd="0" destOrd="0" parTransId="{742EC0CD-D36E-4833-8063-E41E75BD87A3}" sibTransId="{BD0CD104-D872-4B59-A5CC-0C8C4B2A41E8}"/>
    <dgm:cxn modelId="{B5B5A925-8269-4155-B2B5-4CAADCEE7149}" srcId="{A1117722-2556-40E0-AFBC-2F08C8F4CF1A}" destId="{BD73E5A8-2A9E-47B5-ACA0-86DC903ED3E2}" srcOrd="2" destOrd="0" parTransId="{D4B62ADC-4922-4B11-98E2-C3F5A4BF5BE3}" sibTransId="{B07CD093-BE5E-4711-A5B8-5AA9D19B6E8B}"/>
    <dgm:cxn modelId="{E734C02F-30EC-45D0-B295-E54472976ACC}" type="presOf" srcId="{E4C1454D-EF06-4A54-93F8-CE24387C0A2A}" destId="{94F4ABEA-6006-40FF-847B-381F170417AB}" srcOrd="0" destOrd="0" presId="urn:microsoft.com/office/officeart/2009/3/layout/DescendingProcess"/>
    <dgm:cxn modelId="{A28A7744-37D4-4365-ABD1-7C5AAC0AC3C6}" type="presOf" srcId="{1C9752B8-A7C9-4428-B035-3FC628994970}" destId="{FAB28977-A2FD-4C66-8A5E-CB30883E358E}" srcOrd="0" destOrd="0" presId="urn:microsoft.com/office/officeart/2009/3/layout/DescendingProcess"/>
    <dgm:cxn modelId="{DA7FB46A-76A6-4D98-8964-E1C5E1B07557}" srcId="{A1117722-2556-40E0-AFBC-2F08C8F4CF1A}" destId="{EFE28425-E563-42ED-8189-7C17FA7F5152}" srcOrd="1" destOrd="0" parTransId="{FAEBDF48-7E57-4DA7-B228-8A9C25D421DD}" sibTransId="{E4C1454D-EF06-4A54-93F8-CE24387C0A2A}"/>
    <dgm:cxn modelId="{75D0464F-3DF5-4D8A-9C2B-EA2180C5F286}" type="presOf" srcId="{BD73E5A8-2A9E-47B5-ACA0-86DC903ED3E2}" destId="{005D32AA-5B53-400B-BB7F-E95826E66F19}" srcOrd="0" destOrd="0" presId="urn:microsoft.com/office/officeart/2009/3/layout/DescendingProcess"/>
    <dgm:cxn modelId="{EC099358-FDCB-40BB-AFE9-C4109F71AB5D}" type="presOf" srcId="{2FC79A19-0E4E-48A3-87A1-64FDEA88D1F7}" destId="{556E5853-35F3-415C-8A4B-3AACD0901254}" srcOrd="0" destOrd="0" presId="urn:microsoft.com/office/officeart/2009/3/layout/DescendingProcess"/>
    <dgm:cxn modelId="{60D8345A-D406-49DF-BFAC-3252DFE81FE7}" srcId="{A1117722-2556-40E0-AFBC-2F08C8F4CF1A}" destId="{2FC79A19-0E4E-48A3-87A1-64FDEA88D1F7}" srcOrd="3" destOrd="0" parTransId="{DE39BC33-1008-407A-BA79-509ED4F29EC7}" sibTransId="{60B2D4BA-A957-4B86-BBB3-D52D8A5950A6}"/>
    <dgm:cxn modelId="{5371D18D-B462-4127-A7D3-E7FC713563DA}" type="presOf" srcId="{A1117722-2556-40E0-AFBC-2F08C8F4CF1A}" destId="{BEC0250E-4956-4674-BA88-7624891EDDCB}" srcOrd="0" destOrd="0" presId="urn:microsoft.com/office/officeart/2009/3/layout/DescendingProcess"/>
    <dgm:cxn modelId="{86E53095-38E5-411F-A0F4-49D97A24ECEF}" type="presOf" srcId="{EFE28425-E563-42ED-8189-7C17FA7F5152}" destId="{0D77768A-400D-4BD8-B351-64ED533BB1BA}" srcOrd="0" destOrd="0" presId="urn:microsoft.com/office/officeart/2009/3/layout/DescendingProcess"/>
    <dgm:cxn modelId="{88BA8DF2-2EA7-4EE0-B091-CAF6CA4EB4B3}" type="presOf" srcId="{B07CD093-BE5E-4711-A5B8-5AA9D19B6E8B}" destId="{876ABD2B-A6A3-4CB6-9248-3C740FB933D6}" srcOrd="0" destOrd="0" presId="urn:microsoft.com/office/officeart/2009/3/layout/DescendingProcess"/>
    <dgm:cxn modelId="{46EBE72F-763F-4CCE-96A1-0D604C7BB88A}" type="presParOf" srcId="{BEC0250E-4956-4674-BA88-7624891EDDCB}" destId="{7DEAE591-C348-4742-B92A-F992EC7F3C11}" srcOrd="0" destOrd="0" presId="urn:microsoft.com/office/officeart/2009/3/layout/DescendingProcess"/>
    <dgm:cxn modelId="{25A09FF0-DFD1-4AF2-BE22-0B19375C85D0}" type="presParOf" srcId="{BEC0250E-4956-4674-BA88-7624891EDDCB}" destId="{FAB28977-A2FD-4C66-8A5E-CB30883E358E}" srcOrd="1" destOrd="0" presId="urn:microsoft.com/office/officeart/2009/3/layout/DescendingProcess"/>
    <dgm:cxn modelId="{9F0AE6E5-4C1C-4E3B-ABC4-BB58668BF977}" type="presParOf" srcId="{BEC0250E-4956-4674-BA88-7624891EDDCB}" destId="{0D77768A-400D-4BD8-B351-64ED533BB1BA}" srcOrd="2" destOrd="0" presId="urn:microsoft.com/office/officeart/2009/3/layout/DescendingProcess"/>
    <dgm:cxn modelId="{FDBDB796-D0A6-4DED-B5E5-4ED5058F6171}" type="presParOf" srcId="{BEC0250E-4956-4674-BA88-7624891EDDCB}" destId="{4C58AAAA-4672-4CA1-887B-4031B0562D02}" srcOrd="3" destOrd="0" presId="urn:microsoft.com/office/officeart/2009/3/layout/DescendingProcess"/>
    <dgm:cxn modelId="{A1EDE95D-CB65-499D-A8A2-65265567BB7D}" type="presParOf" srcId="{4C58AAAA-4672-4CA1-887B-4031B0562D02}" destId="{94F4ABEA-6006-40FF-847B-381F170417AB}" srcOrd="0" destOrd="0" presId="urn:microsoft.com/office/officeart/2009/3/layout/DescendingProcess"/>
    <dgm:cxn modelId="{64883F8F-B2C8-4752-96FC-AA0F18755EAC}" type="presParOf" srcId="{BEC0250E-4956-4674-BA88-7624891EDDCB}" destId="{005D32AA-5B53-400B-BB7F-E95826E66F19}" srcOrd="4" destOrd="0" presId="urn:microsoft.com/office/officeart/2009/3/layout/DescendingProcess"/>
    <dgm:cxn modelId="{8A333358-EBB0-41E4-9A7F-0ED0C26FA94C}" type="presParOf" srcId="{BEC0250E-4956-4674-BA88-7624891EDDCB}" destId="{30655566-7D64-4095-9E70-7FDA4E4FD982}" srcOrd="5" destOrd="0" presId="urn:microsoft.com/office/officeart/2009/3/layout/DescendingProcess"/>
    <dgm:cxn modelId="{98B31EDC-15EA-4003-A608-4AC639B1B995}" type="presParOf" srcId="{30655566-7D64-4095-9E70-7FDA4E4FD982}" destId="{876ABD2B-A6A3-4CB6-9248-3C740FB933D6}" srcOrd="0" destOrd="0" presId="urn:microsoft.com/office/officeart/2009/3/layout/DescendingProcess"/>
    <dgm:cxn modelId="{160641F4-5E2A-453E-B08C-EA1193E44219}" type="presParOf" srcId="{BEC0250E-4956-4674-BA88-7624891EDDCB}" destId="{556E5853-35F3-415C-8A4B-3AACD0901254}" srcOrd="6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EAE591-C348-4742-B92A-F992EC7F3C11}">
      <dsp:nvSpPr>
        <dsp:cNvPr id="0" name=""/>
        <dsp:cNvSpPr/>
      </dsp:nvSpPr>
      <dsp:spPr>
        <a:xfrm rot="4396374">
          <a:off x="1219794" y="778247"/>
          <a:ext cx="3376162" cy="2354452"/>
        </a:xfrm>
        <a:prstGeom prst="swooshArrow">
          <a:avLst>
            <a:gd name="adj1" fmla="val 16310"/>
            <a:gd name="adj2" fmla="val 31370"/>
          </a:avLst>
        </a:prstGeom>
        <a:solidFill>
          <a:schemeClr val="bg1">
            <a:alpha val="38000"/>
          </a:schemeClr>
        </a:solidFill>
        <a:ln w="12700" cap="flat" cmpd="sng" algn="ctr">
          <a:solidFill>
            <a:srgbClr val="03645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F4ABEA-6006-40FF-847B-381F170417AB}">
      <dsp:nvSpPr>
        <dsp:cNvPr id="0" name=""/>
        <dsp:cNvSpPr/>
      </dsp:nvSpPr>
      <dsp:spPr>
        <a:xfrm>
          <a:off x="2600530" y="1190492"/>
          <a:ext cx="85258" cy="85258"/>
        </a:xfrm>
        <a:prstGeom prst="ellipse">
          <a:avLst/>
        </a:prstGeom>
        <a:solidFill>
          <a:srgbClr val="036452"/>
        </a:solidFill>
        <a:ln w="12700" cap="flat" cmpd="sng" algn="ctr">
          <a:solidFill>
            <a:srgbClr val="03645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6ABD2B-A6A3-4CB6-9248-3C740FB933D6}">
      <dsp:nvSpPr>
        <dsp:cNvPr id="0" name=""/>
        <dsp:cNvSpPr/>
      </dsp:nvSpPr>
      <dsp:spPr>
        <a:xfrm>
          <a:off x="3343063" y="1914409"/>
          <a:ext cx="85258" cy="85258"/>
        </a:xfrm>
        <a:prstGeom prst="ellipse">
          <a:avLst/>
        </a:prstGeom>
        <a:solidFill>
          <a:srgbClr val="036452"/>
        </a:solidFill>
        <a:ln w="12700" cap="flat" cmpd="sng" algn="ctr">
          <a:solidFill>
            <a:srgbClr val="03645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B28977-A2FD-4C66-8A5E-CB30883E358E}">
      <dsp:nvSpPr>
        <dsp:cNvPr id="0" name=""/>
        <dsp:cNvSpPr/>
      </dsp:nvSpPr>
      <dsp:spPr>
        <a:xfrm>
          <a:off x="965363" y="0"/>
          <a:ext cx="1591755" cy="6257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990" tIns="46990" rIns="46990" bIns="46990" numCol="1" spcCol="1270" anchor="b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3700" kern="1200" dirty="0"/>
        </a:p>
      </dsp:txBody>
      <dsp:txXfrm>
        <a:off x="965363" y="0"/>
        <a:ext cx="1591755" cy="625751"/>
      </dsp:txXfrm>
    </dsp:sp>
    <dsp:sp modelId="{0D77768A-400D-4BD8-B351-64ED533BB1BA}">
      <dsp:nvSpPr>
        <dsp:cNvPr id="0" name=""/>
        <dsp:cNvSpPr/>
      </dsp:nvSpPr>
      <dsp:spPr>
        <a:xfrm>
          <a:off x="2842836" y="797554"/>
          <a:ext cx="2194041" cy="6257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solidFill>
                <a:schemeClr val="bg1">
                  <a:alpha val="50000"/>
                </a:schemeClr>
              </a:solidFill>
              <a:latin typeface="Georgia Pro" panose="02040502050405020303" pitchFamily="18" charset="0"/>
            </a:rPr>
            <a:t>DISSOLUZIONE</a:t>
          </a:r>
        </a:p>
      </dsp:txBody>
      <dsp:txXfrm>
        <a:off x="2842836" y="797554"/>
        <a:ext cx="2194041" cy="625751"/>
      </dsp:txXfrm>
    </dsp:sp>
    <dsp:sp modelId="{005D32AA-5B53-400B-BB7F-E95826E66F19}">
      <dsp:nvSpPr>
        <dsp:cNvPr id="0" name=""/>
        <dsp:cNvSpPr/>
      </dsp:nvSpPr>
      <dsp:spPr>
        <a:xfrm>
          <a:off x="965363" y="1644162"/>
          <a:ext cx="2151021" cy="6257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kern="1200" dirty="0">
              <a:solidFill>
                <a:schemeClr val="bg1">
                  <a:alpha val="50000"/>
                </a:schemeClr>
              </a:solidFill>
              <a:latin typeface="Georgia Pro" panose="02040502050405020303" pitchFamily="18" charset="0"/>
            </a:rPr>
            <a:t>SEPARAZIONE</a:t>
          </a:r>
        </a:p>
      </dsp:txBody>
      <dsp:txXfrm>
        <a:off x="965363" y="1644162"/>
        <a:ext cx="2151021" cy="625751"/>
      </dsp:txXfrm>
    </dsp:sp>
    <dsp:sp modelId="{556E5853-35F3-415C-8A4B-3AACD0901254}">
      <dsp:nvSpPr>
        <dsp:cNvPr id="0" name=""/>
        <dsp:cNvSpPr/>
      </dsp:nvSpPr>
      <dsp:spPr>
        <a:xfrm>
          <a:off x="3116384" y="3285196"/>
          <a:ext cx="2151021" cy="6257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>
              <a:solidFill>
                <a:schemeClr val="bg1">
                  <a:alpha val="50000"/>
                </a:schemeClr>
              </a:solidFill>
              <a:latin typeface="Georgia Pro" panose="02040502050405020303" pitchFamily="18" charset="0"/>
            </a:rPr>
            <a:t>PRODOTTO</a:t>
          </a:r>
          <a:r>
            <a:rPr lang="it-IT" sz="1600" b="1" kern="1200" dirty="0">
              <a:solidFill>
                <a:schemeClr val="bg1"/>
              </a:solidFill>
              <a:latin typeface="Georgia Pro" panose="02040502050405020303" pitchFamily="18" charset="0"/>
            </a:rPr>
            <a:t> </a:t>
          </a:r>
          <a:r>
            <a:rPr lang="it-IT" sz="1600" b="1" kern="1200" dirty="0">
              <a:solidFill>
                <a:schemeClr val="bg1">
                  <a:alpha val="50000"/>
                </a:schemeClr>
              </a:solidFill>
              <a:latin typeface="Georgia Pro" panose="02040502050405020303" pitchFamily="18" charset="0"/>
            </a:rPr>
            <a:t>FINALE</a:t>
          </a:r>
        </a:p>
      </dsp:txBody>
      <dsp:txXfrm>
        <a:off x="3116384" y="3285196"/>
        <a:ext cx="2151021" cy="6257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EAE591-C348-4742-B92A-F992EC7F3C11}">
      <dsp:nvSpPr>
        <dsp:cNvPr id="0" name=""/>
        <dsp:cNvSpPr/>
      </dsp:nvSpPr>
      <dsp:spPr>
        <a:xfrm rot="4396374">
          <a:off x="1219794" y="778247"/>
          <a:ext cx="3376162" cy="2354452"/>
        </a:xfrm>
        <a:prstGeom prst="swooshArrow">
          <a:avLst>
            <a:gd name="adj1" fmla="val 16310"/>
            <a:gd name="adj2" fmla="val 31370"/>
          </a:avLst>
        </a:prstGeom>
        <a:gradFill rotWithShape="0">
          <a:gsLst>
            <a:gs pos="0">
              <a:schemeClr val="accent3">
                <a:lumMod val="0"/>
                <a:lumOff val="100000"/>
                <a:alpha val="64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ln w="12700" cap="flat" cmpd="sng" algn="ctr">
          <a:solidFill>
            <a:srgbClr val="03645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F4ABEA-6006-40FF-847B-381F170417AB}">
      <dsp:nvSpPr>
        <dsp:cNvPr id="0" name=""/>
        <dsp:cNvSpPr/>
      </dsp:nvSpPr>
      <dsp:spPr>
        <a:xfrm>
          <a:off x="2600530" y="1190492"/>
          <a:ext cx="85258" cy="85258"/>
        </a:xfrm>
        <a:prstGeom prst="ellipse">
          <a:avLst/>
        </a:prstGeom>
        <a:solidFill>
          <a:srgbClr val="036452"/>
        </a:solidFill>
        <a:ln w="12700" cap="flat" cmpd="sng" algn="ctr">
          <a:solidFill>
            <a:srgbClr val="03645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6ABD2B-A6A3-4CB6-9248-3C740FB933D6}">
      <dsp:nvSpPr>
        <dsp:cNvPr id="0" name=""/>
        <dsp:cNvSpPr/>
      </dsp:nvSpPr>
      <dsp:spPr>
        <a:xfrm>
          <a:off x="3343063" y="1914409"/>
          <a:ext cx="85258" cy="85258"/>
        </a:xfrm>
        <a:prstGeom prst="ellipse">
          <a:avLst/>
        </a:prstGeom>
        <a:solidFill>
          <a:srgbClr val="036452"/>
        </a:solidFill>
        <a:ln w="12700" cap="flat" cmpd="sng" algn="ctr">
          <a:solidFill>
            <a:srgbClr val="03645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B28977-A2FD-4C66-8A5E-CB30883E358E}">
      <dsp:nvSpPr>
        <dsp:cNvPr id="0" name=""/>
        <dsp:cNvSpPr/>
      </dsp:nvSpPr>
      <dsp:spPr>
        <a:xfrm>
          <a:off x="965363" y="0"/>
          <a:ext cx="1591755" cy="6257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990" tIns="46990" rIns="46990" bIns="46990" numCol="1" spcCol="1270" anchor="b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3700" kern="1200" dirty="0"/>
        </a:p>
      </dsp:txBody>
      <dsp:txXfrm>
        <a:off x="965363" y="0"/>
        <a:ext cx="1591755" cy="625751"/>
      </dsp:txXfrm>
    </dsp:sp>
    <dsp:sp modelId="{0D77768A-400D-4BD8-B351-64ED533BB1BA}">
      <dsp:nvSpPr>
        <dsp:cNvPr id="0" name=""/>
        <dsp:cNvSpPr/>
      </dsp:nvSpPr>
      <dsp:spPr>
        <a:xfrm>
          <a:off x="2913177" y="665252"/>
          <a:ext cx="2194041" cy="6257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u="sng" kern="1200" dirty="0">
              <a:solidFill>
                <a:schemeClr val="bg1"/>
              </a:solidFill>
              <a:latin typeface="Georgia Pro" panose="02040502050405020303" pitchFamily="18" charset="0"/>
            </a:rPr>
            <a:t>DISSOLUZIONE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1" i="1" kern="1200" dirty="0">
              <a:solidFill>
                <a:schemeClr val="bg1"/>
              </a:solidFill>
              <a:latin typeface="Georgia Pro" panose="02040502050405020303" pitchFamily="18" charset="0"/>
            </a:rPr>
            <a:t>delle terre rare attraverso l’utilizzo di acidi</a:t>
          </a:r>
        </a:p>
      </dsp:txBody>
      <dsp:txXfrm>
        <a:off x="2913177" y="665252"/>
        <a:ext cx="2194041" cy="625751"/>
      </dsp:txXfrm>
    </dsp:sp>
    <dsp:sp modelId="{005D32AA-5B53-400B-BB7F-E95826E66F19}">
      <dsp:nvSpPr>
        <dsp:cNvPr id="0" name=""/>
        <dsp:cNvSpPr/>
      </dsp:nvSpPr>
      <dsp:spPr>
        <a:xfrm>
          <a:off x="1000446" y="2028774"/>
          <a:ext cx="2151021" cy="6257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b="1" u="sng" kern="1200" dirty="0">
              <a:solidFill>
                <a:schemeClr val="bg1"/>
              </a:solidFill>
              <a:latin typeface="Georgia Pro" panose="02040502050405020303" pitchFamily="18" charset="0"/>
            </a:rPr>
            <a:t>SEPARAZIONE</a:t>
          </a:r>
        </a:p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i="1" kern="1200" dirty="0">
              <a:solidFill>
                <a:schemeClr val="bg1"/>
              </a:solidFill>
              <a:latin typeface="Georgia Pro" panose="02040502050405020303" pitchFamily="18" charset="0"/>
            </a:rPr>
            <a:t>delle differenti terre rare per formare soluzioni concentrate</a:t>
          </a:r>
        </a:p>
      </dsp:txBody>
      <dsp:txXfrm>
        <a:off x="1000446" y="2028774"/>
        <a:ext cx="2151021" cy="625751"/>
      </dsp:txXfrm>
    </dsp:sp>
    <dsp:sp modelId="{556E5853-35F3-415C-8A4B-3AACD0901254}">
      <dsp:nvSpPr>
        <dsp:cNvPr id="0" name=""/>
        <dsp:cNvSpPr/>
      </dsp:nvSpPr>
      <dsp:spPr>
        <a:xfrm>
          <a:off x="3151553" y="3285196"/>
          <a:ext cx="2151021" cy="6257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u="sng" kern="1200" dirty="0">
              <a:solidFill>
                <a:schemeClr val="bg1"/>
              </a:solidFill>
              <a:latin typeface="Georgia Pro" panose="02040502050405020303" pitchFamily="18" charset="0"/>
            </a:rPr>
            <a:t>PRODOTTO FINALE</a:t>
          </a:r>
        </a:p>
      </dsp:txBody>
      <dsp:txXfrm>
        <a:off x="3151553" y="3285196"/>
        <a:ext cx="2151021" cy="6257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8EE0F11-DBF9-E4B0-502D-19881D8742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2A996B9-1657-DBCD-EF43-DB910EBF7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ADC89BC-E56D-60EF-B174-03DD746B7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C20EF-E4C9-498E-9575-F5076471B481}" type="datetimeFigureOut">
              <a:rPr lang="it-IT" smtClean="0"/>
              <a:t>16/05/2024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F967600-150F-2A50-9F83-385BC4417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E462B45-BDC9-62CB-599D-84ABAFA0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2C85B-2881-47C5-99C2-F2570D3FC4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0821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949478-2F52-089C-A93E-3530FE577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BFCE810-52BA-EBCB-11CF-F5A907DBCA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DE15193-01AC-07B1-18CD-91A47CF9C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C20EF-E4C9-498E-9575-F5076471B481}" type="datetimeFigureOut">
              <a:rPr lang="it-IT" smtClean="0"/>
              <a:t>16/05/2024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9770420-621E-57B0-C8DE-3CE9FAEAB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DB8B353-F269-54CD-9A05-46BEF8B92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2C85B-2881-47C5-99C2-F2570D3FC4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8542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C0C6A96-A03C-89FD-7638-3630AF1EA4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F47C63A-A88E-D8EB-0358-A78D529FDD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E770997-FACB-37E9-0D28-9A86D01FE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C20EF-E4C9-498E-9575-F5076471B481}" type="datetimeFigureOut">
              <a:rPr lang="it-IT" smtClean="0"/>
              <a:t>16/05/2024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9107232-2140-2CD6-1048-5104FBAAC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FB571EE-B8CF-CADD-5506-9C5E69F0D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2C85B-2881-47C5-99C2-F2570D3FC4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0286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B902A8-FCE9-C36C-C869-968DBC878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A79B013-D7B5-F2D9-3E32-1AAB5E8D38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8B4AA45-6B9B-7041-D7D0-2FF24A34F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C20EF-E4C9-498E-9575-F5076471B481}" type="datetimeFigureOut">
              <a:rPr lang="it-IT" smtClean="0"/>
              <a:t>16/05/2024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75D8149-DD26-AA87-64AA-BE9FC7698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33B964F-BF31-79A7-088D-B5D4BD23A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2C85B-2881-47C5-99C2-F2570D3FC4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3022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528E1B-E0F1-670C-CE58-AA8A0B4FF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942613A-83AA-E868-78DF-91DD5AC7F5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B2A08B8-47B2-40DC-BE4C-6D8F51627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C20EF-E4C9-498E-9575-F5076471B481}" type="datetimeFigureOut">
              <a:rPr lang="it-IT" smtClean="0"/>
              <a:t>16/05/2024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26F03A9-471F-E8AF-A80E-DDEF7D959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1C7A171-A59C-C37C-0B29-375F07239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2C85B-2881-47C5-99C2-F2570D3FC4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9216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16A5C9-6CF3-8AAF-ADA3-30FE0B3A7E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B1BE70C-AFB1-962E-BAEA-EEDF37EC08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0247F49-1695-468E-65D0-6627FEB42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325CA34-494D-B299-1CB5-9276CC3D2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C20EF-E4C9-498E-9575-F5076471B481}" type="datetimeFigureOut">
              <a:rPr lang="it-IT" smtClean="0"/>
              <a:t>16/05/2024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A655FFF-6A0A-50F3-60EC-3CCAE8CFB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E711F03-D49E-052E-0295-44F1BFB0F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2C85B-2881-47C5-99C2-F2570D3FC4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1434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BDAC43-9FB6-31F1-1F18-116270ED9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B5CD8C2-827A-D9C0-362A-8614002CB4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5C27D42-B1C7-61A5-0BE7-6A1A0842C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FE95BA1-D88C-5A62-AD38-395716BADB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9DD792A-B11A-7632-EA32-D453E38F98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DED28D8-D290-1728-253A-36D559EAB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C20EF-E4C9-498E-9575-F5076471B481}" type="datetimeFigureOut">
              <a:rPr lang="it-IT" smtClean="0"/>
              <a:t>16/05/2024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3559A7A3-07A8-BB18-2CA8-ECC7C15A8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8FB15F5-26D3-2615-657F-B6ABBCB94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2C85B-2881-47C5-99C2-F2570D3FC4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9241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EBA0E1-95F4-2CD6-3AC6-BBA2E552F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FB6DBBF-E5D0-6032-2CF5-D2E2A23EC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C20EF-E4C9-498E-9575-F5076471B481}" type="datetimeFigureOut">
              <a:rPr lang="it-IT" smtClean="0"/>
              <a:t>16/05/2024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E1FD07B-F409-83B7-0689-0E02A1FA6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25DE3D8-374F-7F3B-79BD-CC93D45E5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2C85B-2881-47C5-99C2-F2570D3FC4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8479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98638CA-EB71-9B16-A013-5F342667B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C20EF-E4C9-498E-9575-F5076471B481}" type="datetimeFigureOut">
              <a:rPr lang="it-IT" smtClean="0"/>
              <a:t>16/05/2024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76F1060-5EF6-17DD-65B2-E9441BF51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B447B0F-D112-00F8-5028-0F00E518B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2C85B-2881-47C5-99C2-F2570D3FC4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8920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14EBF4-F619-7EB4-74BD-D1B7F34BC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751ED47-89FA-94F9-D581-98339AB3F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CDDECFB-099B-0F2C-ADA2-2C476A74A3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5B156C0-DE2B-7CFC-795A-6ED64395F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C20EF-E4C9-498E-9575-F5076471B481}" type="datetimeFigureOut">
              <a:rPr lang="it-IT" smtClean="0"/>
              <a:t>16/05/2024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D9E9B76-1195-BCAD-544C-AE14D1B1A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2BF6717-9055-0528-C732-8EF67D14A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2C85B-2881-47C5-99C2-F2570D3FC4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3633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BDA642-C9FB-86DD-DC2F-12C51A5C9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674F0ED-FD05-A750-01E2-3A72D5E3B9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40568E7-38CD-EB9E-14EB-A5C8E168C1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F799A24-85CB-B703-A4F1-8B27BE431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C20EF-E4C9-498E-9575-F5076471B481}" type="datetimeFigureOut">
              <a:rPr lang="it-IT" smtClean="0"/>
              <a:t>16/05/2024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8CCB3CC-2125-B9A1-07AC-43AF47CBB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B16F2A2-1EF0-C663-99B5-959FE2F65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2C85B-2881-47C5-99C2-F2570D3FC4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8174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3003345-9F1A-4454-740A-53227C84B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CE4E68C-CBDF-A252-17C8-882E3860F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404402F-E8D4-D464-02A2-045A844B37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8C20EF-E4C9-498E-9575-F5076471B481}" type="datetimeFigureOut">
              <a:rPr lang="it-IT" smtClean="0"/>
              <a:t>16/05/2024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77BD87E-B80D-4572-EC03-9C74BDEFCF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B7D246C-2665-CE3B-128B-5ABF1AA4D7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2C85B-2881-47C5-99C2-F2570D3FC48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9000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microsoft.com/office/2007/relationships/hdphoto" Target="../media/hdphoto2.wdp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microsoft.com/office/2007/relationships/hdphoto" Target="../media/hdphoto2.wdp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microsoft.com/office/2007/relationships/hdphoto" Target="../media/hdphoto2.wdp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10" Type="http://schemas.openxmlformats.org/officeDocument/2006/relationships/image" Target="../media/image33.png"/><Relationship Id="rId4" Type="http://schemas.openxmlformats.org/officeDocument/2006/relationships/image" Target="../media/image3.png"/><Relationship Id="rId9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10" Type="http://schemas.openxmlformats.org/officeDocument/2006/relationships/image" Target="../media/image33.png"/><Relationship Id="rId4" Type="http://schemas.openxmlformats.org/officeDocument/2006/relationships/image" Target="../media/image3.png"/><Relationship Id="rId9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10" Type="http://schemas.openxmlformats.org/officeDocument/2006/relationships/image" Target="../media/image33.png"/><Relationship Id="rId4" Type="http://schemas.openxmlformats.org/officeDocument/2006/relationships/image" Target="../media/image3.png"/><Relationship Id="rId9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9.jpeg"/><Relationship Id="rId18" Type="http://schemas.openxmlformats.org/officeDocument/2006/relationships/hyperlink" Target="https://www.reddit.com/r/chemistry/comments/b95s3n/plasma_in_an_icpms/" TargetMode="External"/><Relationship Id="rId3" Type="http://schemas.microsoft.com/office/2007/relationships/hdphoto" Target="../media/hdphoto2.wdp"/><Relationship Id="rId7" Type="http://schemas.openxmlformats.org/officeDocument/2006/relationships/image" Target="../media/image35.png"/><Relationship Id="rId12" Type="http://schemas.openxmlformats.org/officeDocument/2006/relationships/image" Target="../media/image38.jpg"/><Relationship Id="rId17" Type="http://schemas.openxmlformats.org/officeDocument/2006/relationships/image" Target="../media/image42.jpg"/><Relationship Id="rId2" Type="http://schemas.openxmlformats.org/officeDocument/2006/relationships/image" Target="../media/image1.png"/><Relationship Id="rId16" Type="http://schemas.openxmlformats.org/officeDocument/2006/relationships/hyperlink" Target="https://www.directindustry.it/prod/liaodong-radioactive-instrument/product-195082-2117335.html" TargetMode="External"/><Relationship Id="rId20" Type="http://schemas.openxmlformats.org/officeDocument/2006/relationships/hyperlink" Target="https://www.azom.com/article.aspx?ArticleID=15132" TargetMode="Externa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37.jpeg"/><Relationship Id="rId5" Type="http://schemas.openxmlformats.org/officeDocument/2006/relationships/image" Target="../media/image34.png"/><Relationship Id="rId15" Type="http://schemas.openxmlformats.org/officeDocument/2006/relationships/image" Target="../media/image41.jpg"/><Relationship Id="rId10" Type="http://schemas.microsoft.com/office/2007/relationships/hdphoto" Target="../media/hdphoto8.wdp"/><Relationship Id="rId19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36.png"/><Relationship Id="rId1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hdphoto" Target="../media/hdphoto2.wdp"/><Relationship Id="rId7" Type="http://schemas.openxmlformats.org/officeDocument/2006/relationships/image" Target="../media/image4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3.png"/><Relationship Id="rId9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5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5" Type="http://schemas.openxmlformats.org/officeDocument/2006/relationships/image" Target="../media/image50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.png"/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microsoft.com/office/2007/relationships/hdphoto" Target="../media/hdphoto2.wdp"/><Relationship Id="rId7" Type="http://schemas.microsoft.com/office/2007/relationships/hdphoto" Target="../media/hdphoto9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7.png"/><Relationship Id="rId4" Type="http://schemas.openxmlformats.org/officeDocument/2006/relationships/image" Target="../media/image3.png"/><Relationship Id="rId9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1.png"/><Relationship Id="rId9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1.png"/><Relationship Id="rId9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.png"/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microsoft.com/office/2007/relationships/hdphoto" Target="../media/hdphoto2.wdp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microsoft.com/office/2007/relationships/hdphoto" Target="../media/hdphoto2.wdp"/><Relationship Id="rId7" Type="http://schemas.openxmlformats.org/officeDocument/2006/relationships/hyperlink" Target="https://www.dakotamatrix.com/products/26198/loparite-ce" TargetMode="External"/><Relationship Id="rId12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11" Type="http://schemas.openxmlformats.org/officeDocument/2006/relationships/hyperlink" Target="https://www.mineralatlas.eu/lexikon/index.php/MineralData?mineral=Monazit" TargetMode="External"/><Relationship Id="rId5" Type="http://schemas.openxmlformats.org/officeDocument/2006/relationships/hyperlink" Target="https://www.irocks.com/minerals/specimen/45495" TargetMode="External"/><Relationship Id="rId10" Type="http://schemas.openxmlformats.org/officeDocument/2006/relationships/image" Target="../media/image16.jpg"/><Relationship Id="rId4" Type="http://schemas.openxmlformats.org/officeDocument/2006/relationships/image" Target="../media/image13.jpg"/><Relationship Id="rId9" Type="http://schemas.openxmlformats.org/officeDocument/2006/relationships/hyperlink" Target="https://www.fabreminerals.com/LargePhoto.php?FILE=Xenotime-TA73AJ1f.jpg&amp;LANG=EN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microsoft.com/office/2007/relationships/hdphoto" Target="../media/hdphoto2.wdp"/><Relationship Id="rId7" Type="http://schemas.openxmlformats.org/officeDocument/2006/relationships/hyperlink" Target="https://www.dakotamatrix.com/products/26198/loparite-ce" TargetMode="External"/><Relationship Id="rId12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11" Type="http://schemas.openxmlformats.org/officeDocument/2006/relationships/hyperlink" Target="https://www.mineralatlas.eu/lexikon/index.php/MineralData?mineral=Monazit" TargetMode="External"/><Relationship Id="rId5" Type="http://schemas.openxmlformats.org/officeDocument/2006/relationships/hyperlink" Target="https://www.irocks.com/minerals/specimen/45495" TargetMode="External"/><Relationship Id="rId10" Type="http://schemas.openxmlformats.org/officeDocument/2006/relationships/image" Target="../media/image16.jpg"/><Relationship Id="rId4" Type="http://schemas.openxmlformats.org/officeDocument/2006/relationships/image" Target="../media/image13.jpg"/><Relationship Id="rId9" Type="http://schemas.openxmlformats.org/officeDocument/2006/relationships/hyperlink" Target="https://www.fabreminerals.com/LargePhoto.php?FILE=Xenotime-TA73AJ1f.jpg&amp;LANG=EN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microsoft.com/office/2007/relationships/hdphoto" Target="../media/hdphoto2.wdp"/><Relationship Id="rId7" Type="http://schemas.openxmlformats.org/officeDocument/2006/relationships/hyperlink" Target="https://www.dakotamatrix.com/products/26198/loparite-ce" TargetMode="External"/><Relationship Id="rId12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11" Type="http://schemas.openxmlformats.org/officeDocument/2006/relationships/hyperlink" Target="https://www.mineralatlas.eu/lexikon/index.php/MineralData?mineral=Monazit" TargetMode="External"/><Relationship Id="rId5" Type="http://schemas.openxmlformats.org/officeDocument/2006/relationships/hyperlink" Target="https://www.irocks.com/minerals/specimen/45495" TargetMode="External"/><Relationship Id="rId10" Type="http://schemas.openxmlformats.org/officeDocument/2006/relationships/image" Target="../media/image16.jpg"/><Relationship Id="rId4" Type="http://schemas.openxmlformats.org/officeDocument/2006/relationships/image" Target="../media/image13.jpg"/><Relationship Id="rId9" Type="http://schemas.openxmlformats.org/officeDocument/2006/relationships/hyperlink" Target="https://www.fabreminerals.com/LargePhoto.php?FILE=Xenotime-TA73AJ1f.jpg&amp;LANG=EN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microsoft.com/office/2007/relationships/hdphoto" Target="../media/hdphoto2.wdp"/><Relationship Id="rId7" Type="http://schemas.openxmlformats.org/officeDocument/2006/relationships/diagramLayout" Target="../diagrams/layou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image" Target="../media/image3.png"/><Relationship Id="rId5" Type="http://schemas.openxmlformats.org/officeDocument/2006/relationships/hyperlink" Target="https://www.ilprimatonazionale.it/esteri/svezia-scoperto-piu-grande-giacimento-europeo-terre-rare-perche-puo-essere-svolta-253552/" TargetMode="External"/><Relationship Id="rId10" Type="http://schemas.microsoft.com/office/2007/relationships/diagramDrawing" Target="../diagrams/drawing1.xml"/><Relationship Id="rId4" Type="http://schemas.openxmlformats.org/officeDocument/2006/relationships/image" Target="../media/image17.jpg"/><Relationship Id="rId9" Type="http://schemas.openxmlformats.org/officeDocument/2006/relationships/diagramColors" Target="../diagrams/colors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microsoft.com/office/2007/relationships/hdphoto" Target="../media/hdphoto2.wdp"/><Relationship Id="rId7" Type="http://schemas.openxmlformats.org/officeDocument/2006/relationships/diagramLayout" Target="../diagrams/layout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11" Type="http://schemas.openxmlformats.org/officeDocument/2006/relationships/image" Target="../media/image3.png"/><Relationship Id="rId5" Type="http://schemas.openxmlformats.org/officeDocument/2006/relationships/hyperlink" Target="https://www.ilprimatonazionale.it/esteri/svezia-scoperto-piu-grande-giacimento-europeo-terre-rare-perche-puo-essere-svolta-253552/" TargetMode="External"/><Relationship Id="rId10" Type="http://schemas.microsoft.com/office/2007/relationships/diagramDrawing" Target="../diagrams/drawing2.xml"/><Relationship Id="rId4" Type="http://schemas.openxmlformats.org/officeDocument/2006/relationships/image" Target="../media/image17.jpg"/><Relationship Id="rId9" Type="http://schemas.openxmlformats.org/officeDocument/2006/relationships/diagramColors" Target="../diagrams/colors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A4C506A-C9AC-D245-BCF1-BDF4E6809B0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4A3C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Trapezio 7">
            <a:extLst>
              <a:ext uri="{FF2B5EF4-FFF2-40B4-BE49-F238E27FC236}">
                <a16:creationId xmlns:a16="http://schemas.microsoft.com/office/drawing/2014/main" id="{3DCC274A-5FDF-AAC0-704F-DDE6AB6874BF}"/>
              </a:ext>
            </a:extLst>
          </p:cNvPr>
          <p:cNvSpPr/>
          <p:nvPr/>
        </p:nvSpPr>
        <p:spPr>
          <a:xfrm>
            <a:off x="1840375" y="1"/>
            <a:ext cx="8484243" cy="6858000"/>
          </a:xfrm>
          <a:prstGeom prst="trapezoid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048DF3C-D223-853D-A22D-99B21F08C5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7042" y="1204662"/>
            <a:ext cx="5600821" cy="3378911"/>
          </a:xfrm>
          <a:prstGeom prst="rect">
            <a:avLst/>
          </a:prstGeom>
          <a:effectLst>
            <a:softEdge rad="495300"/>
          </a:effectLst>
        </p:spPr>
      </p:pic>
      <p:pic>
        <p:nvPicPr>
          <p:cNvPr id="14" name="Immagine 13" descr="Immagine che contiene Carattere, testo, Elementi grafici, grafica&#10;&#10;Descrizione generata automaticamente">
            <a:extLst>
              <a:ext uri="{FF2B5EF4-FFF2-40B4-BE49-F238E27FC236}">
                <a16:creationId xmlns:a16="http://schemas.microsoft.com/office/drawing/2014/main" id="{1CECE6FB-8FC2-E0CB-0173-3F109B2B65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226" y="134897"/>
            <a:ext cx="718502" cy="74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A56FF89-DD16-2242-7E49-987EF1A24861}"/>
              </a:ext>
            </a:extLst>
          </p:cNvPr>
          <p:cNvSpPr txBox="1"/>
          <p:nvPr/>
        </p:nvSpPr>
        <p:spPr>
          <a:xfrm>
            <a:off x="2673511" y="5782408"/>
            <a:ext cx="7014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Georgia Pro" panose="02040502050405020303" pitchFamily="18" charset="0"/>
                <a:cs typeface="Times New Roman" panose="02020603050405020304" pitchFamily="18" charset="0"/>
              </a:rPr>
              <a:t>Silvia Gioiello</a:t>
            </a:r>
          </a:p>
        </p:txBody>
      </p: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9420DD7B-FF21-528E-C07B-E1ECAC27770A}"/>
              </a:ext>
            </a:extLst>
          </p:cNvPr>
          <p:cNvCxnSpPr>
            <a:cxnSpLocks/>
          </p:cNvCxnSpPr>
          <p:nvPr/>
        </p:nvCxnSpPr>
        <p:spPr>
          <a:xfrm flipH="1">
            <a:off x="1929618" y="0"/>
            <a:ext cx="1742136" cy="6950598"/>
          </a:xfrm>
          <a:prstGeom prst="line">
            <a:avLst/>
          </a:prstGeom>
          <a:ln w="19050">
            <a:solidFill>
              <a:srgbClr val="03645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142985B7-4E79-C7D5-1B69-E0B462F40BE2}"/>
              </a:ext>
            </a:extLst>
          </p:cNvPr>
          <p:cNvCxnSpPr>
            <a:cxnSpLocks/>
          </p:cNvCxnSpPr>
          <p:nvPr/>
        </p:nvCxnSpPr>
        <p:spPr>
          <a:xfrm>
            <a:off x="8520248" y="0"/>
            <a:ext cx="1666232" cy="6858001"/>
          </a:xfrm>
          <a:prstGeom prst="line">
            <a:avLst/>
          </a:prstGeom>
          <a:ln w="19050">
            <a:solidFill>
              <a:srgbClr val="03645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9698B22-6136-F9DA-0FAF-BD3A882E7293}"/>
              </a:ext>
            </a:extLst>
          </p:cNvPr>
          <p:cNvSpPr txBox="1"/>
          <p:nvPr/>
        </p:nvSpPr>
        <p:spPr>
          <a:xfrm>
            <a:off x="2749475" y="4183596"/>
            <a:ext cx="68620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latin typeface="Georgia Pro" panose="02040502050405020303" pitchFamily="18" charset="0"/>
                <a:cs typeface="Times New Roman" panose="02020603050405020304" pitchFamily="18" charset="0"/>
              </a:rPr>
              <a:t>TERRE RARE</a:t>
            </a:r>
          </a:p>
          <a:p>
            <a:pPr algn="ctr"/>
            <a:r>
              <a:rPr lang="it-IT" sz="2000" b="1" dirty="0">
                <a:latin typeface="Georgia Pro" panose="02040502050405020303" pitchFamily="18" charset="0"/>
                <a:cs typeface="Times New Roman" panose="02020603050405020304" pitchFamily="18" charset="0"/>
              </a:rPr>
              <a:t>Caratteristiche, localizzazione, estrazione, utilizzo</a:t>
            </a:r>
            <a:endParaRPr lang="it-IT" sz="3600" b="1" dirty="0">
              <a:latin typeface="Georgia Pro" panose="020405020504050203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46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A4C506A-C9AC-D245-BCF1-BDF4E6809B0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4A3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A64D9303-AC08-88A3-4252-98B2DB85E998}"/>
              </a:ext>
            </a:extLst>
          </p:cNvPr>
          <p:cNvGrpSpPr/>
          <p:nvPr/>
        </p:nvGrpSpPr>
        <p:grpSpPr>
          <a:xfrm>
            <a:off x="299016" y="1405375"/>
            <a:ext cx="5630571" cy="4583416"/>
            <a:chOff x="342917" y="1470689"/>
            <a:chExt cx="5630571" cy="4583416"/>
          </a:xfrm>
        </p:grpSpPr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id="{549B7C73-3691-C7B9-D984-ABA7EBE2B0C1}"/>
                </a:ext>
              </a:extLst>
            </p:cNvPr>
            <p:cNvGrpSpPr/>
            <p:nvPr/>
          </p:nvGrpSpPr>
          <p:grpSpPr>
            <a:xfrm>
              <a:off x="342917" y="1609189"/>
              <a:ext cx="5630571" cy="4444916"/>
              <a:chOff x="310286" y="1209675"/>
              <a:chExt cx="5630571" cy="4444916"/>
            </a:xfrm>
          </p:grpSpPr>
          <p:pic>
            <p:nvPicPr>
              <p:cNvPr id="7" name="Immagine 6">
                <a:extLst>
                  <a:ext uri="{FF2B5EF4-FFF2-40B4-BE49-F238E27FC236}">
                    <a16:creationId xmlns:a16="http://schemas.microsoft.com/office/drawing/2014/main" id="{594F8C88-1851-7863-B7D0-E905F334E7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0286" y="1209675"/>
                <a:ext cx="5475428" cy="4191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3A6E050D-2640-C8DA-D6EF-3AE7C6D3F881}"/>
                  </a:ext>
                </a:extLst>
              </p:cNvPr>
              <p:cNvSpPr txBox="1"/>
              <p:nvPr/>
            </p:nvSpPr>
            <p:spPr>
              <a:xfrm>
                <a:off x="3833090" y="5400675"/>
                <a:ext cx="2107767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GB" sz="1050" i="1" dirty="0">
                    <a:solidFill>
                      <a:srgbClr val="FBFAFF"/>
                    </a:solidFill>
                    <a:latin typeface="Georgia Pro" panose="02040502050405020303" pitchFamily="18" charset="0"/>
                  </a:rPr>
                  <a:t>(Walters, Lusty and Hill, 2011)</a:t>
                </a:r>
                <a:endParaRPr lang="it-IT" sz="1050" i="1" dirty="0">
                  <a:solidFill>
                    <a:srgbClr val="FBFAFF"/>
                  </a:solidFill>
                  <a:latin typeface="Georgia Pro" panose="02040502050405020303" pitchFamily="18" charset="0"/>
                </a:endParaRPr>
              </a:p>
            </p:txBody>
          </p:sp>
        </p:grp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C4933C27-13AE-53AF-1E35-33B06FD10D17}"/>
                </a:ext>
              </a:extLst>
            </p:cNvPr>
            <p:cNvSpPr txBox="1"/>
            <p:nvPr/>
          </p:nvSpPr>
          <p:spPr>
            <a:xfrm>
              <a:off x="1141049" y="1470689"/>
              <a:ext cx="3879163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3645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 b="1" dirty="0">
                  <a:solidFill>
                    <a:srgbClr val="036452"/>
                  </a:solidFill>
                  <a:latin typeface="Georgia Pro" panose="02040502050405020303" pitchFamily="18" charset="0"/>
                </a:rPr>
                <a:t>Distribuzione globale dei depositi di terre rare</a:t>
              </a:r>
            </a:p>
          </p:txBody>
        </p:sp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32C1024A-760B-06C1-6F31-AFDBC0FA502A}"/>
              </a:ext>
            </a:extLst>
          </p:cNvPr>
          <p:cNvGrpSpPr/>
          <p:nvPr/>
        </p:nvGrpSpPr>
        <p:grpSpPr>
          <a:xfrm>
            <a:off x="6065521" y="3275195"/>
            <a:ext cx="7050079" cy="3516398"/>
            <a:chOff x="6065521" y="3275195"/>
            <a:chExt cx="7050079" cy="3516398"/>
          </a:xfrm>
        </p:grpSpPr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97CF4854-56EA-DF36-2AF5-DB2ED81B4B8E}"/>
                </a:ext>
              </a:extLst>
            </p:cNvPr>
            <p:cNvGrpSpPr/>
            <p:nvPr/>
          </p:nvGrpSpPr>
          <p:grpSpPr>
            <a:xfrm>
              <a:off x="6065521" y="3416610"/>
              <a:ext cx="7050079" cy="3374983"/>
              <a:chOff x="6122996" y="3133725"/>
              <a:chExt cx="7050079" cy="3374983"/>
            </a:xfrm>
          </p:grpSpPr>
          <p:pic>
            <p:nvPicPr>
              <p:cNvPr id="3" name="Immagine 2">
                <a:extLst>
                  <a:ext uri="{FF2B5EF4-FFF2-40B4-BE49-F238E27FC236}">
                    <a16:creationId xmlns:a16="http://schemas.microsoft.com/office/drawing/2014/main" id="{1333EB06-0589-06B8-C639-9049D30C4C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8811" b="-843"/>
              <a:stretch/>
            </p:blipFill>
            <p:spPr>
              <a:xfrm>
                <a:off x="6122996" y="3133725"/>
                <a:ext cx="5886865" cy="312106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504EC89E-1E7F-1690-1BF1-3251E108A50A}"/>
                  </a:ext>
                </a:extLst>
              </p:cNvPr>
              <p:cNvSpPr txBox="1"/>
              <p:nvPr/>
            </p:nvSpPr>
            <p:spPr>
              <a:xfrm>
                <a:off x="11065308" y="6254792"/>
                <a:ext cx="2107767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GB" sz="1050" i="1" dirty="0">
                    <a:solidFill>
                      <a:srgbClr val="FBFAFF"/>
                    </a:solidFill>
                    <a:latin typeface="Georgia Pro" panose="02040502050405020303" pitchFamily="18" charset="0"/>
                  </a:rPr>
                  <a:t>(USGS, 2022)</a:t>
                </a:r>
                <a:endParaRPr lang="it-IT" sz="1050" i="1" dirty="0">
                  <a:solidFill>
                    <a:srgbClr val="FBFAFF"/>
                  </a:solidFill>
                  <a:latin typeface="Georgia Pro" panose="02040502050405020303" pitchFamily="18" charset="0"/>
                </a:endParaRPr>
              </a:p>
            </p:txBody>
          </p:sp>
        </p:grp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DB4CD8FE-6375-F26A-2B99-B57181D3204E}"/>
                </a:ext>
              </a:extLst>
            </p:cNvPr>
            <p:cNvSpPr txBox="1"/>
            <p:nvPr/>
          </p:nvSpPr>
          <p:spPr>
            <a:xfrm>
              <a:off x="7585168" y="3275195"/>
              <a:ext cx="2697168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3645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200" b="1" dirty="0">
                  <a:solidFill>
                    <a:srgbClr val="036452"/>
                  </a:solidFill>
                  <a:latin typeface="Georgia Pro" panose="02040502050405020303" pitchFamily="18" charset="0"/>
                </a:rPr>
                <a:t>Produzione globale di terre rare</a:t>
              </a:r>
            </a:p>
          </p:txBody>
        </p:sp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08D147D9-5109-AE9A-735B-71A4DA3D5A47}"/>
              </a:ext>
            </a:extLst>
          </p:cNvPr>
          <p:cNvGrpSpPr/>
          <p:nvPr/>
        </p:nvGrpSpPr>
        <p:grpSpPr>
          <a:xfrm>
            <a:off x="6747305" y="1267926"/>
            <a:ext cx="5638800" cy="1602737"/>
            <a:chOff x="6747305" y="1267926"/>
            <a:chExt cx="5638800" cy="1602737"/>
          </a:xfrm>
        </p:grpSpPr>
        <p:sp>
          <p:nvSpPr>
            <p:cNvPr id="16" name="Rettangolo con angoli arrotondati 15">
              <a:extLst>
                <a:ext uri="{FF2B5EF4-FFF2-40B4-BE49-F238E27FC236}">
                  <a16:creationId xmlns:a16="http://schemas.microsoft.com/office/drawing/2014/main" id="{29704588-0FA2-08CB-7507-F7B0774B2E0A}"/>
                </a:ext>
              </a:extLst>
            </p:cNvPr>
            <p:cNvSpPr/>
            <p:nvPr/>
          </p:nvSpPr>
          <p:spPr>
            <a:xfrm>
              <a:off x="6747305" y="1267926"/>
              <a:ext cx="5638800" cy="1602737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Rettangolo con angoli arrotondati 16">
              <a:extLst>
                <a:ext uri="{FF2B5EF4-FFF2-40B4-BE49-F238E27FC236}">
                  <a16:creationId xmlns:a16="http://schemas.microsoft.com/office/drawing/2014/main" id="{52E0E63C-8F60-D568-F69C-B94B57D0BB9B}"/>
                </a:ext>
              </a:extLst>
            </p:cNvPr>
            <p:cNvSpPr/>
            <p:nvPr/>
          </p:nvSpPr>
          <p:spPr>
            <a:xfrm>
              <a:off x="6858673" y="1267926"/>
              <a:ext cx="5527432" cy="1602737"/>
            </a:xfrm>
            <a:prstGeom prst="roundRect">
              <a:avLst/>
            </a:prstGeom>
            <a:gradFill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A54042D0-F85E-A79A-3ABE-0327FEE8D8C5}"/>
                </a:ext>
              </a:extLst>
            </p:cNvPr>
            <p:cNvSpPr txBox="1"/>
            <p:nvPr/>
          </p:nvSpPr>
          <p:spPr>
            <a:xfrm>
              <a:off x="7195410" y="1484518"/>
              <a:ext cx="4853957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t-IT" sz="1400" dirty="0">
                  <a:latin typeface="Georgia Pro" panose="02040502050405020303" pitchFamily="18" charset="0"/>
                </a:rPr>
                <a:t>Nonostante l’occorrenza globale di risorse di terre rare, la produzione al di fuori della Cina è estremamente limitata, risultando in una forte dipendenza dalle importazioni e in un consistente rischio di approvvigionamento per gli altri paesi.</a:t>
              </a:r>
            </a:p>
          </p:txBody>
        </p:sp>
      </p:grpSp>
      <p:grpSp>
        <p:nvGrpSpPr>
          <p:cNvPr id="2" name="Gruppo 1">
            <a:extLst>
              <a:ext uri="{FF2B5EF4-FFF2-40B4-BE49-F238E27FC236}">
                <a16:creationId xmlns:a16="http://schemas.microsoft.com/office/drawing/2014/main" id="{CB880625-7186-D82E-5058-021A6E113B55}"/>
              </a:ext>
            </a:extLst>
          </p:cNvPr>
          <p:cNvGrpSpPr/>
          <p:nvPr/>
        </p:nvGrpSpPr>
        <p:grpSpPr>
          <a:xfrm>
            <a:off x="166236" y="183631"/>
            <a:ext cx="8930962" cy="707886"/>
            <a:chOff x="166236" y="183631"/>
            <a:chExt cx="8930962" cy="707886"/>
          </a:xfrm>
        </p:grpSpPr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A5ABA238-967B-CD23-4E73-F8579CEA0EE1}"/>
                </a:ext>
              </a:extLst>
            </p:cNvPr>
            <p:cNvSpPr txBox="1"/>
            <p:nvPr/>
          </p:nvSpPr>
          <p:spPr>
            <a:xfrm>
              <a:off x="811677" y="183631"/>
              <a:ext cx="82855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solidFill>
                    <a:schemeClr val="bg1"/>
                  </a:solidFill>
                  <a:latin typeface="Georgia Pro" panose="02040502050405020303" pitchFamily="18" charset="0"/>
                  <a:cs typeface="Times New Roman" panose="02020603050405020304" pitchFamily="18" charset="0"/>
                </a:rPr>
                <a:t>TERRE RARE</a:t>
              </a:r>
            </a:p>
            <a:p>
              <a:r>
                <a:rPr lang="it-IT" sz="1600" dirty="0">
                  <a:solidFill>
                    <a:schemeClr val="bg1"/>
                  </a:solidFill>
                  <a:latin typeface="Georgia Pro" panose="02040502050405020303" pitchFamily="18" charset="0"/>
                  <a:cs typeface="Times New Roman" panose="02020603050405020304" pitchFamily="18" charset="0"/>
                </a:rPr>
                <a:t>Localizzazione dei giacimenti e produzione</a:t>
              </a:r>
              <a:endParaRPr lang="it-IT" sz="2800" dirty="0">
                <a:latin typeface="Georgia Pro" panose="02040502050405020303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Immagine 19" descr="Immagine che contiene Carattere, testo, Elementi grafici, grafica&#10;&#10;Descrizione generata automaticamente">
              <a:extLst>
                <a:ext uri="{FF2B5EF4-FFF2-40B4-BE49-F238E27FC236}">
                  <a16:creationId xmlns:a16="http://schemas.microsoft.com/office/drawing/2014/main" id="{B16A6A9B-42EE-FB4B-7109-A1304DEF6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236" y="244750"/>
              <a:ext cx="575592" cy="600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58545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A4C506A-C9AC-D245-BCF1-BDF4E6809B0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4A3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49" name="Gruppo 48">
            <a:extLst>
              <a:ext uri="{FF2B5EF4-FFF2-40B4-BE49-F238E27FC236}">
                <a16:creationId xmlns:a16="http://schemas.microsoft.com/office/drawing/2014/main" id="{A419FAC0-2B21-4024-DF70-D61DD6059266}"/>
              </a:ext>
            </a:extLst>
          </p:cNvPr>
          <p:cNvGrpSpPr/>
          <p:nvPr/>
        </p:nvGrpSpPr>
        <p:grpSpPr>
          <a:xfrm>
            <a:off x="344902" y="4695825"/>
            <a:ext cx="1840623" cy="1803159"/>
            <a:chOff x="-6602200" y="1319097"/>
            <a:chExt cx="3416581" cy="3332479"/>
          </a:xfrm>
          <a:solidFill>
            <a:schemeClr val="bg1"/>
          </a:solidFill>
        </p:grpSpPr>
        <p:sp>
          <p:nvSpPr>
            <p:cNvPr id="62" name="Ovale 61">
              <a:extLst>
                <a:ext uri="{FF2B5EF4-FFF2-40B4-BE49-F238E27FC236}">
                  <a16:creationId xmlns:a16="http://schemas.microsoft.com/office/drawing/2014/main" id="{E4F7E1D0-AE26-B10E-0AEE-E6E6FB7D8F73}"/>
                </a:ext>
              </a:extLst>
            </p:cNvPr>
            <p:cNvSpPr/>
            <p:nvPr/>
          </p:nvSpPr>
          <p:spPr>
            <a:xfrm>
              <a:off x="-6602200" y="1319097"/>
              <a:ext cx="3416581" cy="3332479"/>
            </a:xfrm>
            <a:prstGeom prst="ellipse">
              <a:avLst/>
            </a:prstGeom>
            <a:gradFill>
              <a:gsLst>
                <a:gs pos="0">
                  <a:schemeClr val="accent3">
                    <a:lumMod val="0"/>
                    <a:lumOff val="100000"/>
                  </a:schemeClr>
                </a:gs>
                <a:gs pos="51000">
                  <a:schemeClr val="accent3">
                    <a:lumMod val="0"/>
                    <a:lumOff val="10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circle">
                <a:fillToRect l="50000" t="-80000" r="50000" b="180000"/>
              </a:path>
            </a:gradFill>
            <a:ln w="41275">
              <a:solidFill>
                <a:srgbClr val="0364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grpSp>
          <p:nvGrpSpPr>
            <p:cNvPr id="63" name="Gruppo 62">
              <a:extLst>
                <a:ext uri="{FF2B5EF4-FFF2-40B4-BE49-F238E27FC236}">
                  <a16:creationId xmlns:a16="http://schemas.microsoft.com/office/drawing/2014/main" id="{B161B943-5893-A203-9BA9-94B1EAD13BD3}"/>
                </a:ext>
              </a:extLst>
            </p:cNvPr>
            <p:cNvGrpSpPr/>
            <p:nvPr/>
          </p:nvGrpSpPr>
          <p:grpSpPr>
            <a:xfrm>
              <a:off x="-5855896" y="1703664"/>
              <a:ext cx="2292958" cy="1370806"/>
              <a:chOff x="7731286" y="2820042"/>
              <a:chExt cx="2292958" cy="1370806"/>
            </a:xfrm>
            <a:grpFill/>
          </p:grpSpPr>
          <p:pic>
            <p:nvPicPr>
              <p:cNvPr id="65" name="Immagine 64">
                <a:extLst>
                  <a:ext uri="{FF2B5EF4-FFF2-40B4-BE49-F238E27FC236}">
                    <a16:creationId xmlns:a16="http://schemas.microsoft.com/office/drawing/2014/main" id="{51BE8603-5F5E-CC2D-1C38-D2539FC77B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1286" y="2820042"/>
                <a:ext cx="1290786" cy="129078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6" name="Immagine 65">
                <a:extLst>
                  <a:ext uri="{FF2B5EF4-FFF2-40B4-BE49-F238E27FC236}">
                    <a16:creationId xmlns:a16="http://schemas.microsoft.com/office/drawing/2014/main" id="{F75CAEC7-3E94-65F5-6B3C-BF1E5B94A0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69016" y="3535620"/>
                <a:ext cx="655228" cy="65522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4" name="Immagine 63">
              <a:extLst>
                <a:ext uri="{FF2B5EF4-FFF2-40B4-BE49-F238E27FC236}">
                  <a16:creationId xmlns:a16="http://schemas.microsoft.com/office/drawing/2014/main" id="{951C1732-FA84-E0EA-20AF-FED3D2260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91347" y="3229459"/>
              <a:ext cx="1148283" cy="114828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0" name="Gruppo 49">
            <a:extLst>
              <a:ext uri="{FF2B5EF4-FFF2-40B4-BE49-F238E27FC236}">
                <a16:creationId xmlns:a16="http://schemas.microsoft.com/office/drawing/2014/main" id="{1017125B-759E-B654-5632-C262B66BA9F1}"/>
              </a:ext>
            </a:extLst>
          </p:cNvPr>
          <p:cNvGrpSpPr/>
          <p:nvPr/>
        </p:nvGrpSpPr>
        <p:grpSpPr>
          <a:xfrm>
            <a:off x="1951648" y="4133850"/>
            <a:ext cx="1715477" cy="1620631"/>
            <a:chOff x="4600433" y="-3374360"/>
            <a:chExt cx="2925293" cy="2698993"/>
          </a:xfrm>
          <a:noFill/>
        </p:grpSpPr>
        <p:sp>
          <p:nvSpPr>
            <p:cNvPr id="57" name="Ovale 56">
              <a:extLst>
                <a:ext uri="{FF2B5EF4-FFF2-40B4-BE49-F238E27FC236}">
                  <a16:creationId xmlns:a16="http://schemas.microsoft.com/office/drawing/2014/main" id="{2022BAA0-BA98-B769-1071-12A52AFC7CF1}"/>
                </a:ext>
              </a:extLst>
            </p:cNvPr>
            <p:cNvSpPr/>
            <p:nvPr/>
          </p:nvSpPr>
          <p:spPr>
            <a:xfrm>
              <a:off x="4600433" y="-3374360"/>
              <a:ext cx="2925293" cy="2698993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000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41275">
              <a:solidFill>
                <a:srgbClr val="0364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grpSp>
          <p:nvGrpSpPr>
            <p:cNvPr id="58" name="Gruppo 57">
              <a:extLst>
                <a:ext uri="{FF2B5EF4-FFF2-40B4-BE49-F238E27FC236}">
                  <a16:creationId xmlns:a16="http://schemas.microsoft.com/office/drawing/2014/main" id="{078D6369-C211-965E-3145-3517153B47DF}"/>
                </a:ext>
              </a:extLst>
            </p:cNvPr>
            <p:cNvGrpSpPr/>
            <p:nvPr/>
          </p:nvGrpSpPr>
          <p:grpSpPr>
            <a:xfrm>
              <a:off x="5202584" y="-3061277"/>
              <a:ext cx="1887488" cy="1865877"/>
              <a:chOff x="418200" y="-3311114"/>
              <a:chExt cx="1887488" cy="1865877"/>
            </a:xfrm>
            <a:grpFill/>
          </p:grpSpPr>
          <p:pic>
            <p:nvPicPr>
              <p:cNvPr id="59" name="Immagine 58">
                <a:extLst>
                  <a:ext uri="{FF2B5EF4-FFF2-40B4-BE49-F238E27FC236}">
                    <a16:creationId xmlns:a16="http://schemas.microsoft.com/office/drawing/2014/main" id="{B425361A-F657-A305-B1ED-6FB57A7877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9968" y="-2194674"/>
                <a:ext cx="749437" cy="749437"/>
              </a:xfrm>
              <a:prstGeom prst="rect">
                <a:avLst/>
              </a:prstGeom>
              <a:grpFill/>
              <a:ln>
                <a:noFill/>
              </a:ln>
            </p:spPr>
          </p:pic>
          <p:pic>
            <p:nvPicPr>
              <p:cNvPr id="60" name="Immagine 59">
                <a:extLst>
                  <a:ext uri="{FF2B5EF4-FFF2-40B4-BE49-F238E27FC236}">
                    <a16:creationId xmlns:a16="http://schemas.microsoft.com/office/drawing/2014/main" id="{C8301168-F233-2C7C-7B81-546E57E89F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8200" y="-3311114"/>
                <a:ext cx="805645" cy="805645"/>
              </a:xfrm>
              <a:prstGeom prst="rect">
                <a:avLst/>
              </a:prstGeom>
              <a:grpFill/>
              <a:ln>
                <a:noFill/>
              </a:ln>
            </p:spPr>
          </p:pic>
          <p:pic>
            <p:nvPicPr>
              <p:cNvPr id="61" name="Immagine 60">
                <a:extLst>
                  <a:ext uri="{FF2B5EF4-FFF2-40B4-BE49-F238E27FC236}">
                    <a16:creationId xmlns:a16="http://schemas.microsoft.com/office/drawing/2014/main" id="{E4B346EE-791E-4000-859E-83F6AADB87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00043" y="-2643317"/>
                <a:ext cx="805645" cy="805645"/>
              </a:xfrm>
              <a:prstGeom prst="rect">
                <a:avLst/>
              </a:prstGeom>
              <a:grpFill/>
              <a:ln>
                <a:noFill/>
              </a:ln>
            </p:spPr>
          </p:pic>
        </p:grpSp>
      </p:grpSp>
      <p:grpSp>
        <p:nvGrpSpPr>
          <p:cNvPr id="51" name="Gruppo 50">
            <a:extLst>
              <a:ext uri="{FF2B5EF4-FFF2-40B4-BE49-F238E27FC236}">
                <a16:creationId xmlns:a16="http://schemas.microsoft.com/office/drawing/2014/main" id="{DB9CC0BD-CE61-C6A8-73FC-3A03D860F323}"/>
              </a:ext>
            </a:extLst>
          </p:cNvPr>
          <p:cNvGrpSpPr/>
          <p:nvPr/>
        </p:nvGrpSpPr>
        <p:grpSpPr>
          <a:xfrm>
            <a:off x="3393996" y="4805967"/>
            <a:ext cx="1840623" cy="1724715"/>
            <a:chOff x="5159509" y="422783"/>
            <a:chExt cx="2464429" cy="2311373"/>
          </a:xfrm>
          <a:noFill/>
        </p:grpSpPr>
        <p:sp>
          <p:nvSpPr>
            <p:cNvPr id="53" name="Ovale 52">
              <a:extLst>
                <a:ext uri="{FF2B5EF4-FFF2-40B4-BE49-F238E27FC236}">
                  <a16:creationId xmlns:a16="http://schemas.microsoft.com/office/drawing/2014/main" id="{6AE5052F-EC12-9397-D9DE-18BBF0CD74A0}"/>
                </a:ext>
              </a:extLst>
            </p:cNvPr>
            <p:cNvSpPr/>
            <p:nvPr/>
          </p:nvSpPr>
          <p:spPr>
            <a:xfrm>
              <a:off x="5159509" y="422783"/>
              <a:ext cx="2464429" cy="2311373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700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41275">
              <a:solidFill>
                <a:srgbClr val="0364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54" name="Immagine 53">
              <a:extLst>
                <a:ext uri="{FF2B5EF4-FFF2-40B4-BE49-F238E27FC236}">
                  <a16:creationId xmlns:a16="http://schemas.microsoft.com/office/drawing/2014/main" id="{B190B4C0-C0D0-261C-9200-3DB83C6DA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9635" y="1035524"/>
              <a:ext cx="880906" cy="880906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5" name="Immagine 54">
              <a:extLst>
                <a:ext uri="{FF2B5EF4-FFF2-40B4-BE49-F238E27FC236}">
                  <a16:creationId xmlns:a16="http://schemas.microsoft.com/office/drawing/2014/main" id="{7C6AD589-632E-6731-94DC-521E81E41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2736" y="697436"/>
              <a:ext cx="749437" cy="749437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6" name="Immagine 55">
              <a:extLst>
                <a:ext uri="{FF2B5EF4-FFF2-40B4-BE49-F238E27FC236}">
                  <a16:creationId xmlns:a16="http://schemas.microsoft.com/office/drawing/2014/main" id="{75215474-835E-8A07-DDFA-FF4D55DFB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6443" y="1578469"/>
              <a:ext cx="955161" cy="955161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83" name="Gruppo 82">
            <a:extLst>
              <a:ext uri="{FF2B5EF4-FFF2-40B4-BE49-F238E27FC236}">
                <a16:creationId xmlns:a16="http://schemas.microsoft.com/office/drawing/2014/main" id="{8ABCE5E6-5A13-1E30-C7E4-CD4285053D1C}"/>
              </a:ext>
            </a:extLst>
          </p:cNvPr>
          <p:cNvGrpSpPr/>
          <p:nvPr/>
        </p:nvGrpSpPr>
        <p:grpSpPr>
          <a:xfrm>
            <a:off x="1123951" y="1340056"/>
            <a:ext cx="4461796" cy="2451662"/>
            <a:chOff x="2509337" y="1099812"/>
            <a:chExt cx="7173326" cy="4658375"/>
          </a:xfrm>
        </p:grpSpPr>
        <p:pic>
          <p:nvPicPr>
            <p:cNvPr id="72" name="Immagine 71">
              <a:extLst>
                <a:ext uri="{FF2B5EF4-FFF2-40B4-BE49-F238E27FC236}">
                  <a16:creationId xmlns:a16="http://schemas.microsoft.com/office/drawing/2014/main" id="{F055CE42-7615-3230-6457-7DAD4D612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509337" y="1099812"/>
              <a:ext cx="7173326" cy="46583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3" name="Rettangolo 72">
              <a:extLst>
                <a:ext uri="{FF2B5EF4-FFF2-40B4-BE49-F238E27FC236}">
                  <a16:creationId xmlns:a16="http://schemas.microsoft.com/office/drawing/2014/main" id="{036E0D36-06D0-B8D8-8DA5-14D68B1311E7}"/>
                </a:ext>
              </a:extLst>
            </p:cNvPr>
            <p:cNvSpPr/>
            <p:nvPr/>
          </p:nvSpPr>
          <p:spPr>
            <a:xfrm>
              <a:off x="4203671" y="1099812"/>
              <a:ext cx="3111529" cy="2221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85" name="CasellaDiTesto 84">
            <a:extLst>
              <a:ext uri="{FF2B5EF4-FFF2-40B4-BE49-F238E27FC236}">
                <a16:creationId xmlns:a16="http://schemas.microsoft.com/office/drawing/2014/main" id="{5854F1B4-C089-3889-7F78-54DC4D166BB9}"/>
              </a:ext>
            </a:extLst>
          </p:cNvPr>
          <p:cNvSpPr txBox="1"/>
          <p:nvPr/>
        </p:nvSpPr>
        <p:spPr>
          <a:xfrm>
            <a:off x="4553718" y="3828419"/>
            <a:ext cx="122795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050" i="1" dirty="0">
                <a:solidFill>
                  <a:srgbClr val="FBFAFF"/>
                </a:solidFill>
                <a:latin typeface="Georgia Pro" panose="02040502050405020303" pitchFamily="18" charset="0"/>
              </a:rPr>
              <a:t>(</a:t>
            </a:r>
            <a:r>
              <a:rPr lang="en-GB" sz="1050" i="1" dirty="0" err="1">
                <a:solidFill>
                  <a:srgbClr val="FBFAFF"/>
                </a:solidFill>
                <a:latin typeface="Georgia Pro" panose="02040502050405020303" pitchFamily="18" charset="0"/>
              </a:rPr>
              <a:t>Elshkaki</a:t>
            </a:r>
            <a:r>
              <a:rPr lang="en-GB" sz="1050" i="1" dirty="0">
                <a:solidFill>
                  <a:srgbClr val="FBFAFF"/>
                </a:solidFill>
                <a:latin typeface="Georgia Pro" panose="02040502050405020303" pitchFamily="18" charset="0"/>
              </a:rPr>
              <a:t>, 2021)</a:t>
            </a:r>
            <a:endParaRPr lang="it-IT" sz="1050" i="1" dirty="0">
              <a:solidFill>
                <a:srgbClr val="FBFAFF"/>
              </a:solidFill>
              <a:latin typeface="Georgia Pro" panose="02040502050405020303" pitchFamily="18" charset="0"/>
            </a:endParaRPr>
          </a:p>
        </p:txBody>
      </p:sp>
      <p:grpSp>
        <p:nvGrpSpPr>
          <p:cNvPr id="106" name="Gruppo 105">
            <a:extLst>
              <a:ext uri="{FF2B5EF4-FFF2-40B4-BE49-F238E27FC236}">
                <a16:creationId xmlns:a16="http://schemas.microsoft.com/office/drawing/2014/main" id="{91299375-01E0-F2C6-2CE9-10588B942848}"/>
              </a:ext>
            </a:extLst>
          </p:cNvPr>
          <p:cNvGrpSpPr/>
          <p:nvPr/>
        </p:nvGrpSpPr>
        <p:grpSpPr>
          <a:xfrm>
            <a:off x="6691385" y="2909464"/>
            <a:ext cx="5641188" cy="5117801"/>
            <a:chOff x="6691385" y="2909464"/>
            <a:chExt cx="5641188" cy="5117801"/>
          </a:xfrm>
        </p:grpSpPr>
        <p:grpSp>
          <p:nvGrpSpPr>
            <p:cNvPr id="91" name="Gruppo 90">
              <a:extLst>
                <a:ext uri="{FF2B5EF4-FFF2-40B4-BE49-F238E27FC236}">
                  <a16:creationId xmlns:a16="http://schemas.microsoft.com/office/drawing/2014/main" id="{F284E560-DC27-1E14-2EC0-C985953AC859}"/>
                </a:ext>
              </a:extLst>
            </p:cNvPr>
            <p:cNvGrpSpPr/>
            <p:nvPr/>
          </p:nvGrpSpPr>
          <p:grpSpPr>
            <a:xfrm>
              <a:off x="6693773" y="2909464"/>
              <a:ext cx="5638800" cy="1602737"/>
              <a:chOff x="6747305" y="1267926"/>
              <a:chExt cx="5638800" cy="1602737"/>
            </a:xfrm>
          </p:grpSpPr>
          <p:sp>
            <p:nvSpPr>
              <p:cNvPr id="92" name="Rettangolo con angoli arrotondati 91">
                <a:extLst>
                  <a:ext uri="{FF2B5EF4-FFF2-40B4-BE49-F238E27FC236}">
                    <a16:creationId xmlns:a16="http://schemas.microsoft.com/office/drawing/2014/main" id="{EC6D7C99-4949-DFF1-30BB-6E70ECBE726B}"/>
                  </a:ext>
                </a:extLst>
              </p:cNvPr>
              <p:cNvSpPr/>
              <p:nvPr/>
            </p:nvSpPr>
            <p:spPr>
              <a:xfrm>
                <a:off x="6747305" y="1267926"/>
                <a:ext cx="5638800" cy="1602737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3" name="Rettangolo con angoli arrotondati 92">
                <a:extLst>
                  <a:ext uri="{FF2B5EF4-FFF2-40B4-BE49-F238E27FC236}">
                    <a16:creationId xmlns:a16="http://schemas.microsoft.com/office/drawing/2014/main" id="{5D06DD92-577F-5A52-194B-0A7909FD92E1}"/>
                  </a:ext>
                </a:extLst>
              </p:cNvPr>
              <p:cNvSpPr/>
              <p:nvPr/>
            </p:nvSpPr>
            <p:spPr>
              <a:xfrm>
                <a:off x="6858673" y="1267926"/>
                <a:ext cx="5527432" cy="1602737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0"/>
                      <a:lumOff val="100000"/>
                    </a:schemeClr>
                  </a:gs>
                  <a:gs pos="35000">
                    <a:schemeClr val="accent3">
                      <a:lumMod val="0"/>
                      <a:lumOff val="10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94" name="CasellaDiTesto 93">
                <a:extLst>
                  <a:ext uri="{FF2B5EF4-FFF2-40B4-BE49-F238E27FC236}">
                    <a16:creationId xmlns:a16="http://schemas.microsoft.com/office/drawing/2014/main" id="{CD4DB88B-45E2-68A9-F4AF-3E15CD4E198B}"/>
                  </a:ext>
                </a:extLst>
              </p:cNvPr>
              <p:cNvSpPr txBox="1"/>
              <p:nvPr/>
            </p:nvSpPr>
            <p:spPr>
              <a:xfrm>
                <a:off x="7193021" y="1773506"/>
                <a:ext cx="4853957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it-IT" sz="1400" b="1" dirty="0">
                    <a:latin typeface="Georgia Pro" panose="02040502050405020303" pitchFamily="18" charset="0"/>
                  </a:rPr>
                  <a:t>1</a:t>
                </a:r>
                <a:r>
                  <a:rPr lang="it-IT" sz="1400" dirty="0">
                    <a:latin typeface="Georgia Pro" panose="02040502050405020303" pitchFamily="18" charset="0"/>
                  </a:rPr>
                  <a:t>. </a:t>
                </a:r>
                <a:r>
                  <a:rPr lang="en-AU" sz="14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  <a:ea typeface="Times New Roman" panose="02020603050405020304" pitchFamily="18" charset="0"/>
                  </a:rPr>
                  <a:t>Favorire</a:t>
                </a:r>
                <a:r>
                  <a:rPr lang="en-AU" sz="1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  <a:ea typeface="Times New Roman" panose="02020603050405020304" pitchFamily="18" charset="0"/>
                  </a:rPr>
                  <a:t> lo </a:t>
                </a:r>
                <a:r>
                  <a:rPr lang="en-AU" sz="1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  <a:ea typeface="Times New Roman" panose="02020603050405020304" pitchFamily="18" charset="0"/>
                  </a:rPr>
                  <a:t>studio</a:t>
                </a:r>
                <a:r>
                  <a:rPr lang="en-AU" sz="1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  <a:ea typeface="Times New Roman" panose="02020603050405020304" pitchFamily="18" charset="0"/>
                  </a:rPr>
                  <a:t>, la </a:t>
                </a:r>
                <a:r>
                  <a:rPr lang="en-AU" sz="14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  <a:ea typeface="Times New Roman" panose="02020603050405020304" pitchFamily="18" charset="0"/>
                  </a:rPr>
                  <a:t>ricerca</a:t>
                </a:r>
                <a:r>
                  <a:rPr lang="en-AU" sz="1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  <a:ea typeface="Times New Roman" panose="02020603050405020304" pitchFamily="18" charset="0"/>
                  </a:rPr>
                  <a:t> e </a:t>
                </a:r>
                <a:r>
                  <a:rPr lang="en-AU" sz="14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  <a:ea typeface="Times New Roman" panose="02020603050405020304" pitchFamily="18" charset="0"/>
                  </a:rPr>
                  <a:t>i</a:t>
                </a:r>
                <a:r>
                  <a:rPr lang="en-AU" sz="1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AU" sz="14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  <a:ea typeface="Times New Roman" panose="02020603050405020304" pitchFamily="18" charset="0"/>
                  </a:rPr>
                  <a:t>progetti</a:t>
                </a:r>
                <a:r>
                  <a:rPr lang="en-AU" sz="1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  <a:ea typeface="Times New Roman" panose="02020603050405020304" pitchFamily="18" charset="0"/>
                  </a:rPr>
                  <a:t> di </a:t>
                </a:r>
                <a:r>
                  <a:rPr lang="en-AU" sz="14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  <a:ea typeface="Times New Roman" panose="02020603050405020304" pitchFamily="18" charset="0"/>
                  </a:rPr>
                  <a:t>esplorazione</a:t>
                </a:r>
                <a:r>
                  <a:rPr lang="en-AU" sz="1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AU" sz="1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  <a:ea typeface="Times New Roman" panose="02020603050405020304" pitchFamily="18" charset="0"/>
                  </a:rPr>
                  <a:t>di </a:t>
                </a:r>
                <a:r>
                  <a:rPr lang="en-AU" sz="14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  <a:ea typeface="Times New Roman" panose="02020603050405020304" pitchFamily="18" charset="0"/>
                  </a:rPr>
                  <a:t>risorse</a:t>
                </a:r>
                <a:r>
                  <a:rPr lang="en-AU" sz="1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AU" sz="14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  <a:ea typeface="Times New Roman" panose="02020603050405020304" pitchFamily="18" charset="0"/>
                  </a:rPr>
                  <a:t>primarie</a:t>
                </a:r>
                <a:r>
                  <a:rPr lang="en-AU" sz="1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  <a:ea typeface="Times New Roman" panose="02020603050405020304" pitchFamily="18" charset="0"/>
                  </a:rPr>
                  <a:t> in </a:t>
                </a:r>
                <a:r>
                  <a:rPr lang="en-AU" sz="14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  <a:ea typeface="Times New Roman" panose="02020603050405020304" pitchFamily="18" charset="0"/>
                  </a:rPr>
                  <a:t>territorio</a:t>
                </a:r>
                <a:r>
                  <a:rPr lang="en-AU" sz="1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AU" sz="14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  <a:ea typeface="Times New Roman" panose="02020603050405020304" pitchFamily="18" charset="0"/>
                  </a:rPr>
                  <a:t>europeo</a:t>
                </a:r>
                <a:endParaRPr lang="en-AU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Georgia Pro" panose="02040502050405020303" pitchFamily="18" charset="0"/>
                  <a:ea typeface="Times New Roman" panose="02020603050405020304" pitchFamily="18" charset="0"/>
                </a:endParaRPr>
              </a:p>
              <a:p>
                <a:pPr algn="just"/>
                <a:endParaRPr lang="it-IT" sz="1400" dirty="0">
                  <a:latin typeface="Georgia Pro" panose="02040502050405020303" pitchFamily="18" charset="0"/>
                </a:endParaRPr>
              </a:p>
            </p:txBody>
          </p:sp>
        </p:grpSp>
        <p:grpSp>
          <p:nvGrpSpPr>
            <p:cNvPr id="103" name="Gruppo 102">
              <a:extLst>
                <a:ext uri="{FF2B5EF4-FFF2-40B4-BE49-F238E27FC236}">
                  <a16:creationId xmlns:a16="http://schemas.microsoft.com/office/drawing/2014/main" id="{33EE92D0-3ACA-6DB6-CF96-AD6190E0F21C}"/>
                </a:ext>
              </a:extLst>
            </p:cNvPr>
            <p:cNvGrpSpPr/>
            <p:nvPr/>
          </p:nvGrpSpPr>
          <p:grpSpPr>
            <a:xfrm>
              <a:off x="6691385" y="4657236"/>
              <a:ext cx="5638800" cy="1612497"/>
              <a:chOff x="6691385" y="4657236"/>
              <a:chExt cx="5638800" cy="1612497"/>
            </a:xfrm>
          </p:grpSpPr>
          <p:grpSp>
            <p:nvGrpSpPr>
              <p:cNvPr id="95" name="Gruppo 94">
                <a:extLst>
                  <a:ext uri="{FF2B5EF4-FFF2-40B4-BE49-F238E27FC236}">
                    <a16:creationId xmlns:a16="http://schemas.microsoft.com/office/drawing/2014/main" id="{025FC66D-2E2B-B0D4-EF1B-BDA2907F3470}"/>
                  </a:ext>
                </a:extLst>
              </p:cNvPr>
              <p:cNvGrpSpPr/>
              <p:nvPr/>
            </p:nvGrpSpPr>
            <p:grpSpPr>
              <a:xfrm>
                <a:off x="6691385" y="4657236"/>
                <a:ext cx="5638800" cy="1602737"/>
                <a:chOff x="6747305" y="1267926"/>
                <a:chExt cx="5638800" cy="1602737"/>
              </a:xfrm>
            </p:grpSpPr>
            <p:sp>
              <p:nvSpPr>
                <p:cNvPr id="96" name="Rettangolo con angoli arrotondati 95">
                  <a:extLst>
                    <a:ext uri="{FF2B5EF4-FFF2-40B4-BE49-F238E27FC236}">
                      <a16:creationId xmlns:a16="http://schemas.microsoft.com/office/drawing/2014/main" id="{0B40AF24-3807-4680-CF5E-86C9A618370D}"/>
                    </a:ext>
                  </a:extLst>
                </p:cNvPr>
                <p:cNvSpPr/>
                <p:nvPr/>
              </p:nvSpPr>
              <p:spPr>
                <a:xfrm>
                  <a:off x="6747305" y="1267926"/>
                  <a:ext cx="5638800" cy="1602737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97" name="Rettangolo con angoli arrotondati 96">
                  <a:extLst>
                    <a:ext uri="{FF2B5EF4-FFF2-40B4-BE49-F238E27FC236}">
                      <a16:creationId xmlns:a16="http://schemas.microsoft.com/office/drawing/2014/main" id="{31B93140-BAEA-3F8F-9406-8BE6E0F196DD}"/>
                    </a:ext>
                  </a:extLst>
                </p:cNvPr>
                <p:cNvSpPr/>
                <p:nvPr/>
              </p:nvSpPr>
              <p:spPr>
                <a:xfrm>
                  <a:off x="6858673" y="1267926"/>
                  <a:ext cx="5527432" cy="1602737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accent3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  <p:sp>
              <p:nvSpPr>
                <p:cNvPr id="98" name="CasellaDiTesto 97">
                  <a:extLst>
                    <a:ext uri="{FF2B5EF4-FFF2-40B4-BE49-F238E27FC236}">
                      <a16:creationId xmlns:a16="http://schemas.microsoft.com/office/drawing/2014/main" id="{E32E406C-3786-B579-2F95-5C332A7603CB}"/>
                    </a:ext>
                  </a:extLst>
                </p:cNvPr>
                <p:cNvSpPr txBox="1"/>
                <p:nvPr/>
              </p:nvSpPr>
              <p:spPr>
                <a:xfrm>
                  <a:off x="7195409" y="1577089"/>
                  <a:ext cx="4853957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AU" sz="14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2. </a:t>
                  </a:r>
                  <a:r>
                    <a:rPr lang="en-AU" sz="1400" dirty="0" err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Ottimizzare</a:t>
                  </a:r>
                  <a:r>
                    <a:rPr lang="en-AU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 il </a:t>
                  </a:r>
                  <a:r>
                    <a:rPr lang="en-AU" sz="1400" dirty="0" err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recupero</a:t>
                  </a:r>
                  <a:r>
                    <a:rPr lang="en-AU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 di </a:t>
                  </a:r>
                  <a:r>
                    <a:rPr lang="en-AU" sz="1400" dirty="0" err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materiali</a:t>
                  </a:r>
                  <a:r>
                    <a:rPr lang="en-AU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 </a:t>
                  </a:r>
                  <a:r>
                    <a:rPr lang="en-AU" sz="1400" dirty="0" err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critici</a:t>
                  </a:r>
                  <a:r>
                    <a:rPr lang="en-AU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 </a:t>
                  </a:r>
                  <a:r>
                    <a:rPr lang="en-AU" sz="1400" dirty="0" err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attraverso</a:t>
                  </a:r>
                  <a:r>
                    <a:rPr lang="en-AU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 il </a:t>
                  </a:r>
                  <a:r>
                    <a:rPr lang="en-AU" sz="1400" b="1" dirty="0" err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riutilizzo</a:t>
                  </a:r>
                  <a:r>
                    <a:rPr lang="en-AU" sz="14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 di </a:t>
                  </a:r>
                  <a:r>
                    <a:rPr lang="en-AU" sz="1400" b="1" dirty="0" err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possibili</a:t>
                  </a:r>
                  <a:r>
                    <a:rPr lang="en-AU" sz="14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 </a:t>
                  </a:r>
                  <a:r>
                    <a:rPr lang="en-AU" sz="1400" b="1" dirty="0" err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risorse</a:t>
                  </a:r>
                  <a:r>
                    <a:rPr lang="en-AU" sz="14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 </a:t>
                  </a:r>
                  <a:r>
                    <a:rPr lang="en-AU" sz="1400" b="1" dirty="0" err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secondarie</a:t>
                  </a:r>
                  <a:r>
                    <a:rPr lang="en-AU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 (es. </a:t>
                  </a:r>
                  <a:r>
                    <a:rPr lang="en-AU" sz="1400" dirty="0" err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scarti</a:t>
                  </a:r>
                  <a:r>
                    <a:rPr lang="en-AU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 </a:t>
                  </a:r>
                  <a:r>
                    <a:rPr lang="en-AU" sz="1400" dirty="0" err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estrattivi</a:t>
                  </a:r>
                  <a:r>
                    <a:rPr lang="en-AU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 di </a:t>
                  </a:r>
                  <a:r>
                    <a:rPr lang="en-AU" sz="1400" dirty="0" err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antichi</a:t>
                  </a:r>
                  <a:r>
                    <a:rPr lang="en-AU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 </a:t>
                  </a:r>
                  <a:r>
                    <a:rPr lang="en-AU" sz="1400" dirty="0" err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siti</a:t>
                  </a:r>
                  <a:r>
                    <a:rPr lang="en-AU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 </a:t>
                  </a:r>
                  <a:r>
                    <a:rPr lang="en-AU" sz="1400" dirty="0" err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minerari</a:t>
                  </a:r>
                  <a:r>
                    <a:rPr lang="en-AU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), </a:t>
                  </a:r>
                  <a:r>
                    <a:rPr lang="en-AU" sz="1400" dirty="0" err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promuovendo</a:t>
                  </a:r>
                  <a:r>
                    <a:rPr lang="en-AU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 </a:t>
                  </a:r>
                  <a:r>
                    <a:rPr lang="en-AU" sz="1400" dirty="0" err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un’economia</a:t>
                  </a:r>
                  <a:r>
                    <a:rPr lang="en-AU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 </a:t>
                  </a:r>
                  <a:r>
                    <a:rPr lang="en-AU" sz="1400" dirty="0" err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circolare</a:t>
                  </a:r>
                  <a:endParaRPr lang="en-AU" sz="1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02" name="Rettangolo con angoli arrotondati 101">
                <a:extLst>
                  <a:ext uri="{FF2B5EF4-FFF2-40B4-BE49-F238E27FC236}">
                    <a16:creationId xmlns:a16="http://schemas.microsoft.com/office/drawing/2014/main" id="{87C775E1-04EC-50D2-24F0-F8DB8E7AB4E5}"/>
                  </a:ext>
                </a:extLst>
              </p:cNvPr>
              <p:cNvSpPr/>
              <p:nvPr/>
            </p:nvSpPr>
            <p:spPr>
              <a:xfrm>
                <a:off x="6691385" y="4666996"/>
                <a:ext cx="5638800" cy="1602737"/>
              </a:xfrm>
              <a:prstGeom prst="roundRect">
                <a:avLst/>
              </a:prstGeom>
              <a:solidFill>
                <a:schemeClr val="bg1">
                  <a:alpha val="5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  <p:grpSp>
          <p:nvGrpSpPr>
            <p:cNvPr id="105" name="Gruppo 104">
              <a:extLst>
                <a:ext uri="{FF2B5EF4-FFF2-40B4-BE49-F238E27FC236}">
                  <a16:creationId xmlns:a16="http://schemas.microsoft.com/office/drawing/2014/main" id="{EB599D3B-0A08-1487-0386-6B1008881AE2}"/>
                </a:ext>
              </a:extLst>
            </p:cNvPr>
            <p:cNvGrpSpPr/>
            <p:nvPr/>
          </p:nvGrpSpPr>
          <p:grpSpPr>
            <a:xfrm>
              <a:off x="6691385" y="6424527"/>
              <a:ext cx="5638800" cy="1602738"/>
              <a:chOff x="6691385" y="6424527"/>
              <a:chExt cx="5638800" cy="1602738"/>
            </a:xfrm>
          </p:grpSpPr>
          <p:grpSp>
            <p:nvGrpSpPr>
              <p:cNvPr id="87" name="Gruppo 86">
                <a:extLst>
                  <a:ext uri="{FF2B5EF4-FFF2-40B4-BE49-F238E27FC236}">
                    <a16:creationId xmlns:a16="http://schemas.microsoft.com/office/drawing/2014/main" id="{51488507-0075-BF4F-121A-B2A2E37ED998}"/>
                  </a:ext>
                </a:extLst>
              </p:cNvPr>
              <p:cNvGrpSpPr/>
              <p:nvPr/>
            </p:nvGrpSpPr>
            <p:grpSpPr>
              <a:xfrm>
                <a:off x="6691385" y="6424528"/>
                <a:ext cx="5638800" cy="1602737"/>
                <a:chOff x="6747305" y="1267926"/>
                <a:chExt cx="5638800" cy="1602737"/>
              </a:xfrm>
            </p:grpSpPr>
            <p:sp>
              <p:nvSpPr>
                <p:cNvPr id="88" name="Rettangolo con angoli arrotondati 87">
                  <a:extLst>
                    <a:ext uri="{FF2B5EF4-FFF2-40B4-BE49-F238E27FC236}">
                      <a16:creationId xmlns:a16="http://schemas.microsoft.com/office/drawing/2014/main" id="{86FCE26D-D416-E795-6C1C-169BCEF843CC}"/>
                    </a:ext>
                  </a:extLst>
                </p:cNvPr>
                <p:cNvSpPr/>
                <p:nvPr/>
              </p:nvSpPr>
              <p:spPr>
                <a:xfrm>
                  <a:off x="6747305" y="1267926"/>
                  <a:ext cx="5638800" cy="1602737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89" name="Rettangolo con angoli arrotondati 88">
                  <a:extLst>
                    <a:ext uri="{FF2B5EF4-FFF2-40B4-BE49-F238E27FC236}">
                      <a16:creationId xmlns:a16="http://schemas.microsoft.com/office/drawing/2014/main" id="{DAC2C086-3E78-05A6-0E79-3EC4DC026EEF}"/>
                    </a:ext>
                  </a:extLst>
                </p:cNvPr>
                <p:cNvSpPr/>
                <p:nvPr/>
              </p:nvSpPr>
              <p:spPr>
                <a:xfrm>
                  <a:off x="6858673" y="1267926"/>
                  <a:ext cx="5527432" cy="1602737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accent3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  <p:sp>
              <p:nvSpPr>
                <p:cNvPr id="90" name="CasellaDiTesto 89">
                  <a:extLst>
                    <a:ext uri="{FF2B5EF4-FFF2-40B4-BE49-F238E27FC236}">
                      <a16:creationId xmlns:a16="http://schemas.microsoft.com/office/drawing/2014/main" id="{9CD83594-D4CF-AEC4-DFF5-7F55A4CDDA8C}"/>
                    </a:ext>
                  </a:extLst>
                </p:cNvPr>
                <p:cNvSpPr txBox="1"/>
                <p:nvPr/>
              </p:nvSpPr>
              <p:spPr>
                <a:xfrm>
                  <a:off x="7195409" y="1568099"/>
                  <a:ext cx="4853957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it-IT" sz="14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</a:rPr>
                    <a:t>3. </a:t>
                  </a:r>
                  <a:r>
                    <a:rPr lang="it-IT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</a:rPr>
                    <a:t>Implementare le </a:t>
                  </a:r>
                  <a:r>
                    <a:rPr lang="it-IT" sz="14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</a:rPr>
                    <a:t>tecniche di estrazione </a:t>
                  </a:r>
                  <a:r>
                    <a:rPr lang="it-IT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</a:rPr>
                    <a:t>e le </a:t>
                  </a:r>
                  <a:r>
                    <a:rPr lang="it-IT" sz="14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</a:rPr>
                    <a:t>metodologie di trattamento </a:t>
                  </a:r>
                  <a:r>
                    <a:rPr lang="it-IT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</a:rPr>
                    <a:t>per massimizzare la concentrazione dei minerali di interesse lungo la catena produttiva industriale </a:t>
                  </a:r>
                </a:p>
              </p:txBody>
            </p:sp>
          </p:grpSp>
          <p:sp>
            <p:nvSpPr>
              <p:cNvPr id="104" name="Rettangolo con angoli arrotondati 103">
                <a:extLst>
                  <a:ext uri="{FF2B5EF4-FFF2-40B4-BE49-F238E27FC236}">
                    <a16:creationId xmlns:a16="http://schemas.microsoft.com/office/drawing/2014/main" id="{E3B6762D-828B-4B97-A83D-F6495502CB9F}"/>
                  </a:ext>
                </a:extLst>
              </p:cNvPr>
              <p:cNvSpPr/>
              <p:nvPr/>
            </p:nvSpPr>
            <p:spPr>
              <a:xfrm>
                <a:off x="6691385" y="6424527"/>
                <a:ext cx="5638800" cy="1602737"/>
              </a:xfrm>
              <a:prstGeom prst="roundRect">
                <a:avLst/>
              </a:prstGeom>
              <a:solidFill>
                <a:schemeClr val="bg1">
                  <a:alpha val="5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id="{F28E0BFC-40C1-9D0C-999B-E238C69CE119}"/>
              </a:ext>
            </a:extLst>
          </p:cNvPr>
          <p:cNvGrpSpPr/>
          <p:nvPr/>
        </p:nvGrpSpPr>
        <p:grpSpPr>
          <a:xfrm>
            <a:off x="166236" y="183631"/>
            <a:ext cx="8930962" cy="707886"/>
            <a:chOff x="166236" y="183631"/>
            <a:chExt cx="8930962" cy="707886"/>
          </a:xfrm>
        </p:grpSpPr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55B67BA5-D4B5-FD7B-A4F0-A7D3C5640737}"/>
                </a:ext>
              </a:extLst>
            </p:cNvPr>
            <p:cNvSpPr txBox="1"/>
            <p:nvPr/>
          </p:nvSpPr>
          <p:spPr>
            <a:xfrm>
              <a:off x="811677" y="183631"/>
              <a:ext cx="82855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solidFill>
                    <a:schemeClr val="bg1"/>
                  </a:solidFill>
                  <a:latin typeface="Georgia Pro" panose="02040502050405020303" pitchFamily="18" charset="0"/>
                  <a:cs typeface="Times New Roman" panose="02020603050405020304" pitchFamily="18" charset="0"/>
                </a:rPr>
                <a:t>TERRE RARE</a:t>
              </a:r>
            </a:p>
            <a:p>
              <a:r>
                <a:rPr lang="it-IT" sz="1600" dirty="0">
                  <a:solidFill>
                    <a:schemeClr val="bg1"/>
                  </a:solidFill>
                  <a:latin typeface="Georgia Pro" panose="02040502050405020303" pitchFamily="18" charset="0"/>
                  <a:cs typeface="Times New Roman" panose="02020603050405020304" pitchFamily="18" charset="0"/>
                </a:rPr>
                <a:t>Come volgersi ad un approvvigionamento domestico?</a:t>
              </a:r>
              <a:endParaRPr lang="it-IT" sz="2800" dirty="0">
                <a:latin typeface="Georgia Pro" panose="02040502050405020303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Immagine 6" descr="Immagine che contiene Carattere, testo, Elementi grafici, grafica&#10;&#10;Descrizione generata automaticamente">
              <a:extLst>
                <a:ext uri="{FF2B5EF4-FFF2-40B4-BE49-F238E27FC236}">
                  <a16:creationId xmlns:a16="http://schemas.microsoft.com/office/drawing/2014/main" id="{03257A49-9822-030A-8175-3866FE917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236" y="244750"/>
              <a:ext cx="575592" cy="600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64B3AE7-97F8-3B10-421C-CC8EDA910321}"/>
              </a:ext>
            </a:extLst>
          </p:cNvPr>
          <p:cNvSpPr txBox="1"/>
          <p:nvPr/>
        </p:nvSpPr>
        <p:spPr>
          <a:xfrm>
            <a:off x="2430878" y="1196621"/>
            <a:ext cx="1961534" cy="276999"/>
          </a:xfrm>
          <a:prstGeom prst="rect">
            <a:avLst/>
          </a:prstGeom>
          <a:solidFill>
            <a:schemeClr val="bg1"/>
          </a:solidFill>
          <a:ln>
            <a:solidFill>
              <a:srgbClr val="03645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rgbClr val="036452"/>
                </a:solidFill>
                <a:latin typeface="Georgia Pro" panose="02040502050405020303" pitchFamily="18" charset="0"/>
              </a:rPr>
              <a:t>Domanda di terre rare</a:t>
            </a:r>
          </a:p>
        </p:txBody>
      </p:sp>
    </p:spTree>
    <p:extLst>
      <p:ext uri="{BB962C8B-B14F-4D97-AF65-F5344CB8AC3E}">
        <p14:creationId xmlns:p14="http://schemas.microsoft.com/office/powerpoint/2010/main" val="4089206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A4C506A-C9AC-D245-BCF1-BDF4E6809B0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4A3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49" name="Gruppo 48">
            <a:extLst>
              <a:ext uri="{FF2B5EF4-FFF2-40B4-BE49-F238E27FC236}">
                <a16:creationId xmlns:a16="http://schemas.microsoft.com/office/drawing/2014/main" id="{A419FAC0-2B21-4024-DF70-D61DD6059266}"/>
              </a:ext>
            </a:extLst>
          </p:cNvPr>
          <p:cNvGrpSpPr/>
          <p:nvPr/>
        </p:nvGrpSpPr>
        <p:grpSpPr>
          <a:xfrm>
            <a:off x="344902" y="4695825"/>
            <a:ext cx="1840623" cy="1803159"/>
            <a:chOff x="-6602200" y="1319097"/>
            <a:chExt cx="3416581" cy="3332479"/>
          </a:xfrm>
          <a:solidFill>
            <a:schemeClr val="bg1"/>
          </a:solidFill>
        </p:grpSpPr>
        <p:sp>
          <p:nvSpPr>
            <p:cNvPr id="62" name="Ovale 61">
              <a:extLst>
                <a:ext uri="{FF2B5EF4-FFF2-40B4-BE49-F238E27FC236}">
                  <a16:creationId xmlns:a16="http://schemas.microsoft.com/office/drawing/2014/main" id="{E4F7E1D0-AE26-B10E-0AEE-E6E6FB7D8F73}"/>
                </a:ext>
              </a:extLst>
            </p:cNvPr>
            <p:cNvSpPr/>
            <p:nvPr/>
          </p:nvSpPr>
          <p:spPr>
            <a:xfrm>
              <a:off x="-6602200" y="1319097"/>
              <a:ext cx="3416581" cy="3332479"/>
            </a:xfrm>
            <a:prstGeom prst="ellipse">
              <a:avLst/>
            </a:prstGeom>
            <a:gradFill>
              <a:gsLst>
                <a:gs pos="0">
                  <a:schemeClr val="accent3">
                    <a:lumMod val="0"/>
                    <a:lumOff val="100000"/>
                  </a:schemeClr>
                </a:gs>
                <a:gs pos="51000">
                  <a:schemeClr val="accent3">
                    <a:lumMod val="0"/>
                    <a:lumOff val="10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circle">
                <a:fillToRect l="50000" t="-80000" r="50000" b="180000"/>
              </a:path>
            </a:gradFill>
            <a:ln w="41275">
              <a:solidFill>
                <a:srgbClr val="0364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grpSp>
          <p:nvGrpSpPr>
            <p:cNvPr id="63" name="Gruppo 62">
              <a:extLst>
                <a:ext uri="{FF2B5EF4-FFF2-40B4-BE49-F238E27FC236}">
                  <a16:creationId xmlns:a16="http://schemas.microsoft.com/office/drawing/2014/main" id="{B161B943-5893-A203-9BA9-94B1EAD13BD3}"/>
                </a:ext>
              </a:extLst>
            </p:cNvPr>
            <p:cNvGrpSpPr/>
            <p:nvPr/>
          </p:nvGrpSpPr>
          <p:grpSpPr>
            <a:xfrm>
              <a:off x="-5855896" y="1703664"/>
              <a:ext cx="2292958" cy="1370806"/>
              <a:chOff x="7731286" y="2820042"/>
              <a:chExt cx="2292958" cy="1370806"/>
            </a:xfrm>
            <a:grpFill/>
          </p:grpSpPr>
          <p:pic>
            <p:nvPicPr>
              <p:cNvPr id="65" name="Immagine 64">
                <a:extLst>
                  <a:ext uri="{FF2B5EF4-FFF2-40B4-BE49-F238E27FC236}">
                    <a16:creationId xmlns:a16="http://schemas.microsoft.com/office/drawing/2014/main" id="{51BE8603-5F5E-CC2D-1C38-D2539FC77B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1286" y="2820042"/>
                <a:ext cx="1290786" cy="129078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6" name="Immagine 65">
                <a:extLst>
                  <a:ext uri="{FF2B5EF4-FFF2-40B4-BE49-F238E27FC236}">
                    <a16:creationId xmlns:a16="http://schemas.microsoft.com/office/drawing/2014/main" id="{F75CAEC7-3E94-65F5-6B3C-BF1E5B94A0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69016" y="3535620"/>
                <a:ext cx="655228" cy="65522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4" name="Immagine 63">
              <a:extLst>
                <a:ext uri="{FF2B5EF4-FFF2-40B4-BE49-F238E27FC236}">
                  <a16:creationId xmlns:a16="http://schemas.microsoft.com/office/drawing/2014/main" id="{951C1732-FA84-E0EA-20AF-FED3D2260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91347" y="3229459"/>
              <a:ext cx="1148283" cy="114828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0" name="Gruppo 49">
            <a:extLst>
              <a:ext uri="{FF2B5EF4-FFF2-40B4-BE49-F238E27FC236}">
                <a16:creationId xmlns:a16="http://schemas.microsoft.com/office/drawing/2014/main" id="{1017125B-759E-B654-5632-C262B66BA9F1}"/>
              </a:ext>
            </a:extLst>
          </p:cNvPr>
          <p:cNvGrpSpPr/>
          <p:nvPr/>
        </p:nvGrpSpPr>
        <p:grpSpPr>
          <a:xfrm>
            <a:off x="1951648" y="4133850"/>
            <a:ext cx="1715477" cy="1620631"/>
            <a:chOff x="4600433" y="-3374360"/>
            <a:chExt cx="2925293" cy="2698993"/>
          </a:xfrm>
          <a:noFill/>
        </p:grpSpPr>
        <p:sp>
          <p:nvSpPr>
            <p:cNvPr id="57" name="Ovale 56">
              <a:extLst>
                <a:ext uri="{FF2B5EF4-FFF2-40B4-BE49-F238E27FC236}">
                  <a16:creationId xmlns:a16="http://schemas.microsoft.com/office/drawing/2014/main" id="{2022BAA0-BA98-B769-1071-12A52AFC7CF1}"/>
                </a:ext>
              </a:extLst>
            </p:cNvPr>
            <p:cNvSpPr/>
            <p:nvPr/>
          </p:nvSpPr>
          <p:spPr>
            <a:xfrm>
              <a:off x="4600433" y="-3374360"/>
              <a:ext cx="2925293" cy="2698993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000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41275">
              <a:solidFill>
                <a:srgbClr val="0364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grpSp>
          <p:nvGrpSpPr>
            <p:cNvPr id="58" name="Gruppo 57">
              <a:extLst>
                <a:ext uri="{FF2B5EF4-FFF2-40B4-BE49-F238E27FC236}">
                  <a16:creationId xmlns:a16="http://schemas.microsoft.com/office/drawing/2014/main" id="{078D6369-C211-965E-3145-3517153B47DF}"/>
                </a:ext>
              </a:extLst>
            </p:cNvPr>
            <p:cNvGrpSpPr/>
            <p:nvPr/>
          </p:nvGrpSpPr>
          <p:grpSpPr>
            <a:xfrm>
              <a:off x="5202584" y="-3061277"/>
              <a:ext cx="1887488" cy="1865877"/>
              <a:chOff x="418200" y="-3311114"/>
              <a:chExt cx="1887488" cy="1865877"/>
            </a:xfrm>
            <a:grpFill/>
          </p:grpSpPr>
          <p:pic>
            <p:nvPicPr>
              <p:cNvPr id="59" name="Immagine 58">
                <a:extLst>
                  <a:ext uri="{FF2B5EF4-FFF2-40B4-BE49-F238E27FC236}">
                    <a16:creationId xmlns:a16="http://schemas.microsoft.com/office/drawing/2014/main" id="{B425361A-F657-A305-B1ED-6FB57A7877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9968" y="-2194674"/>
                <a:ext cx="749437" cy="749437"/>
              </a:xfrm>
              <a:prstGeom prst="rect">
                <a:avLst/>
              </a:prstGeom>
              <a:grpFill/>
              <a:ln>
                <a:noFill/>
              </a:ln>
            </p:spPr>
          </p:pic>
          <p:pic>
            <p:nvPicPr>
              <p:cNvPr id="60" name="Immagine 59">
                <a:extLst>
                  <a:ext uri="{FF2B5EF4-FFF2-40B4-BE49-F238E27FC236}">
                    <a16:creationId xmlns:a16="http://schemas.microsoft.com/office/drawing/2014/main" id="{C8301168-F233-2C7C-7B81-546E57E89F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8200" y="-3311114"/>
                <a:ext cx="805645" cy="805645"/>
              </a:xfrm>
              <a:prstGeom prst="rect">
                <a:avLst/>
              </a:prstGeom>
              <a:grpFill/>
              <a:ln>
                <a:noFill/>
              </a:ln>
            </p:spPr>
          </p:pic>
          <p:pic>
            <p:nvPicPr>
              <p:cNvPr id="61" name="Immagine 60">
                <a:extLst>
                  <a:ext uri="{FF2B5EF4-FFF2-40B4-BE49-F238E27FC236}">
                    <a16:creationId xmlns:a16="http://schemas.microsoft.com/office/drawing/2014/main" id="{E4B346EE-791E-4000-859E-83F6AADB87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00043" y="-2643317"/>
                <a:ext cx="805645" cy="805645"/>
              </a:xfrm>
              <a:prstGeom prst="rect">
                <a:avLst/>
              </a:prstGeom>
              <a:grpFill/>
              <a:ln>
                <a:noFill/>
              </a:ln>
            </p:spPr>
          </p:pic>
        </p:grpSp>
      </p:grpSp>
      <p:grpSp>
        <p:nvGrpSpPr>
          <p:cNvPr id="51" name="Gruppo 50">
            <a:extLst>
              <a:ext uri="{FF2B5EF4-FFF2-40B4-BE49-F238E27FC236}">
                <a16:creationId xmlns:a16="http://schemas.microsoft.com/office/drawing/2014/main" id="{DB9CC0BD-CE61-C6A8-73FC-3A03D860F323}"/>
              </a:ext>
            </a:extLst>
          </p:cNvPr>
          <p:cNvGrpSpPr/>
          <p:nvPr/>
        </p:nvGrpSpPr>
        <p:grpSpPr>
          <a:xfrm>
            <a:off x="3393996" y="4805967"/>
            <a:ext cx="1840623" cy="1724715"/>
            <a:chOff x="5159509" y="422783"/>
            <a:chExt cx="2464429" cy="2311373"/>
          </a:xfrm>
          <a:noFill/>
        </p:grpSpPr>
        <p:sp>
          <p:nvSpPr>
            <p:cNvPr id="53" name="Ovale 52">
              <a:extLst>
                <a:ext uri="{FF2B5EF4-FFF2-40B4-BE49-F238E27FC236}">
                  <a16:creationId xmlns:a16="http://schemas.microsoft.com/office/drawing/2014/main" id="{6AE5052F-EC12-9397-D9DE-18BBF0CD74A0}"/>
                </a:ext>
              </a:extLst>
            </p:cNvPr>
            <p:cNvSpPr/>
            <p:nvPr/>
          </p:nvSpPr>
          <p:spPr>
            <a:xfrm>
              <a:off x="5159509" y="422783"/>
              <a:ext cx="2464429" cy="2311373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700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41275">
              <a:solidFill>
                <a:srgbClr val="0364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54" name="Immagine 53">
              <a:extLst>
                <a:ext uri="{FF2B5EF4-FFF2-40B4-BE49-F238E27FC236}">
                  <a16:creationId xmlns:a16="http://schemas.microsoft.com/office/drawing/2014/main" id="{B190B4C0-C0D0-261C-9200-3DB83C6DA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9635" y="1035524"/>
              <a:ext cx="880906" cy="880906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5" name="Immagine 54">
              <a:extLst>
                <a:ext uri="{FF2B5EF4-FFF2-40B4-BE49-F238E27FC236}">
                  <a16:creationId xmlns:a16="http://schemas.microsoft.com/office/drawing/2014/main" id="{7C6AD589-632E-6731-94DC-521E81E41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2736" y="697436"/>
              <a:ext cx="749437" cy="749437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6" name="Immagine 55">
              <a:extLst>
                <a:ext uri="{FF2B5EF4-FFF2-40B4-BE49-F238E27FC236}">
                  <a16:creationId xmlns:a16="http://schemas.microsoft.com/office/drawing/2014/main" id="{75215474-835E-8A07-DDFA-FF4D55DFB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6443" y="1578469"/>
              <a:ext cx="955161" cy="955161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83" name="Gruppo 82">
            <a:extLst>
              <a:ext uri="{FF2B5EF4-FFF2-40B4-BE49-F238E27FC236}">
                <a16:creationId xmlns:a16="http://schemas.microsoft.com/office/drawing/2014/main" id="{8ABCE5E6-5A13-1E30-C7E4-CD4285053D1C}"/>
              </a:ext>
            </a:extLst>
          </p:cNvPr>
          <p:cNvGrpSpPr/>
          <p:nvPr/>
        </p:nvGrpSpPr>
        <p:grpSpPr>
          <a:xfrm>
            <a:off x="1123951" y="1340056"/>
            <a:ext cx="4461796" cy="2451662"/>
            <a:chOff x="2509337" y="1099812"/>
            <a:chExt cx="7173326" cy="4658375"/>
          </a:xfrm>
        </p:grpSpPr>
        <p:pic>
          <p:nvPicPr>
            <p:cNvPr id="72" name="Immagine 71">
              <a:extLst>
                <a:ext uri="{FF2B5EF4-FFF2-40B4-BE49-F238E27FC236}">
                  <a16:creationId xmlns:a16="http://schemas.microsoft.com/office/drawing/2014/main" id="{F055CE42-7615-3230-6457-7DAD4D612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509337" y="1099812"/>
              <a:ext cx="7173326" cy="46583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3" name="Rettangolo 72">
              <a:extLst>
                <a:ext uri="{FF2B5EF4-FFF2-40B4-BE49-F238E27FC236}">
                  <a16:creationId xmlns:a16="http://schemas.microsoft.com/office/drawing/2014/main" id="{036E0D36-06D0-B8D8-8DA5-14D68B1311E7}"/>
                </a:ext>
              </a:extLst>
            </p:cNvPr>
            <p:cNvSpPr/>
            <p:nvPr/>
          </p:nvSpPr>
          <p:spPr>
            <a:xfrm>
              <a:off x="4203671" y="1099812"/>
              <a:ext cx="3111529" cy="2221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85" name="CasellaDiTesto 84">
            <a:extLst>
              <a:ext uri="{FF2B5EF4-FFF2-40B4-BE49-F238E27FC236}">
                <a16:creationId xmlns:a16="http://schemas.microsoft.com/office/drawing/2014/main" id="{5854F1B4-C089-3889-7F78-54DC4D166BB9}"/>
              </a:ext>
            </a:extLst>
          </p:cNvPr>
          <p:cNvSpPr txBox="1"/>
          <p:nvPr/>
        </p:nvSpPr>
        <p:spPr>
          <a:xfrm>
            <a:off x="4553718" y="3828419"/>
            <a:ext cx="122795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050" i="1" dirty="0">
                <a:solidFill>
                  <a:srgbClr val="FBFAFF"/>
                </a:solidFill>
                <a:latin typeface="Georgia Pro" panose="02040502050405020303" pitchFamily="18" charset="0"/>
              </a:rPr>
              <a:t>(</a:t>
            </a:r>
            <a:r>
              <a:rPr lang="en-GB" sz="1050" i="1" dirty="0" err="1">
                <a:solidFill>
                  <a:srgbClr val="FBFAFF"/>
                </a:solidFill>
                <a:latin typeface="Georgia Pro" panose="02040502050405020303" pitchFamily="18" charset="0"/>
              </a:rPr>
              <a:t>Elshkaki</a:t>
            </a:r>
            <a:r>
              <a:rPr lang="en-GB" sz="1050" i="1" dirty="0">
                <a:solidFill>
                  <a:srgbClr val="FBFAFF"/>
                </a:solidFill>
                <a:latin typeface="Georgia Pro" panose="02040502050405020303" pitchFamily="18" charset="0"/>
              </a:rPr>
              <a:t>, 2021)</a:t>
            </a:r>
            <a:endParaRPr lang="it-IT" sz="1050" i="1" dirty="0">
              <a:solidFill>
                <a:srgbClr val="FBFAFF"/>
              </a:solidFill>
              <a:latin typeface="Georgia Pro" panose="02040502050405020303" pitchFamily="18" charset="0"/>
            </a:endParaRPr>
          </a:p>
        </p:txBody>
      </p:sp>
      <p:grpSp>
        <p:nvGrpSpPr>
          <p:cNvPr id="106" name="Gruppo 105">
            <a:extLst>
              <a:ext uri="{FF2B5EF4-FFF2-40B4-BE49-F238E27FC236}">
                <a16:creationId xmlns:a16="http://schemas.microsoft.com/office/drawing/2014/main" id="{91299375-01E0-F2C6-2CE9-10588B942848}"/>
              </a:ext>
            </a:extLst>
          </p:cNvPr>
          <p:cNvGrpSpPr/>
          <p:nvPr/>
        </p:nvGrpSpPr>
        <p:grpSpPr>
          <a:xfrm>
            <a:off x="6690424" y="1133609"/>
            <a:ext cx="5641188" cy="5117801"/>
            <a:chOff x="6691385" y="2909464"/>
            <a:chExt cx="5641188" cy="5117801"/>
          </a:xfrm>
        </p:grpSpPr>
        <p:grpSp>
          <p:nvGrpSpPr>
            <p:cNvPr id="91" name="Gruppo 90">
              <a:extLst>
                <a:ext uri="{FF2B5EF4-FFF2-40B4-BE49-F238E27FC236}">
                  <a16:creationId xmlns:a16="http://schemas.microsoft.com/office/drawing/2014/main" id="{F284E560-DC27-1E14-2EC0-C985953AC859}"/>
                </a:ext>
              </a:extLst>
            </p:cNvPr>
            <p:cNvGrpSpPr/>
            <p:nvPr/>
          </p:nvGrpSpPr>
          <p:grpSpPr>
            <a:xfrm>
              <a:off x="6693773" y="2909464"/>
              <a:ext cx="5638800" cy="1602737"/>
              <a:chOff x="6747305" y="1267926"/>
              <a:chExt cx="5638800" cy="1602737"/>
            </a:xfrm>
          </p:grpSpPr>
          <p:sp>
            <p:nvSpPr>
              <p:cNvPr id="92" name="Rettangolo con angoli arrotondati 91">
                <a:extLst>
                  <a:ext uri="{FF2B5EF4-FFF2-40B4-BE49-F238E27FC236}">
                    <a16:creationId xmlns:a16="http://schemas.microsoft.com/office/drawing/2014/main" id="{EC6D7C99-4949-DFF1-30BB-6E70ECBE726B}"/>
                  </a:ext>
                </a:extLst>
              </p:cNvPr>
              <p:cNvSpPr/>
              <p:nvPr/>
            </p:nvSpPr>
            <p:spPr>
              <a:xfrm>
                <a:off x="6747305" y="1267926"/>
                <a:ext cx="5638800" cy="1602737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3" name="Rettangolo con angoli arrotondati 92">
                <a:extLst>
                  <a:ext uri="{FF2B5EF4-FFF2-40B4-BE49-F238E27FC236}">
                    <a16:creationId xmlns:a16="http://schemas.microsoft.com/office/drawing/2014/main" id="{5D06DD92-577F-5A52-194B-0A7909FD92E1}"/>
                  </a:ext>
                </a:extLst>
              </p:cNvPr>
              <p:cNvSpPr/>
              <p:nvPr/>
            </p:nvSpPr>
            <p:spPr>
              <a:xfrm>
                <a:off x="6858673" y="1267926"/>
                <a:ext cx="5527432" cy="1602737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0"/>
                      <a:lumOff val="100000"/>
                    </a:schemeClr>
                  </a:gs>
                  <a:gs pos="35000">
                    <a:schemeClr val="accent3">
                      <a:lumMod val="0"/>
                      <a:lumOff val="10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94" name="CasellaDiTesto 93">
                <a:extLst>
                  <a:ext uri="{FF2B5EF4-FFF2-40B4-BE49-F238E27FC236}">
                    <a16:creationId xmlns:a16="http://schemas.microsoft.com/office/drawing/2014/main" id="{CD4DB88B-45E2-68A9-F4AF-3E15CD4E198B}"/>
                  </a:ext>
                </a:extLst>
              </p:cNvPr>
              <p:cNvSpPr txBox="1"/>
              <p:nvPr/>
            </p:nvSpPr>
            <p:spPr>
              <a:xfrm>
                <a:off x="7193021" y="1773506"/>
                <a:ext cx="4853957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it-IT" sz="1400" b="1" dirty="0">
                    <a:latin typeface="Georgia Pro" panose="02040502050405020303" pitchFamily="18" charset="0"/>
                  </a:rPr>
                  <a:t>1</a:t>
                </a:r>
                <a:r>
                  <a:rPr lang="it-IT" sz="1400" dirty="0">
                    <a:latin typeface="Georgia Pro" panose="02040502050405020303" pitchFamily="18" charset="0"/>
                  </a:rPr>
                  <a:t>. </a:t>
                </a:r>
                <a:r>
                  <a:rPr lang="en-AU" sz="14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  <a:ea typeface="Times New Roman" panose="02020603050405020304" pitchFamily="18" charset="0"/>
                  </a:rPr>
                  <a:t>Favorire</a:t>
                </a:r>
                <a:r>
                  <a:rPr lang="en-AU" sz="1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  <a:ea typeface="Times New Roman" panose="02020603050405020304" pitchFamily="18" charset="0"/>
                  </a:rPr>
                  <a:t> lo </a:t>
                </a:r>
                <a:r>
                  <a:rPr lang="en-AU" sz="1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  <a:ea typeface="Times New Roman" panose="02020603050405020304" pitchFamily="18" charset="0"/>
                  </a:rPr>
                  <a:t>studio</a:t>
                </a:r>
                <a:r>
                  <a:rPr lang="en-AU" sz="1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  <a:ea typeface="Times New Roman" panose="02020603050405020304" pitchFamily="18" charset="0"/>
                  </a:rPr>
                  <a:t>, la </a:t>
                </a:r>
                <a:r>
                  <a:rPr lang="en-AU" sz="14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  <a:ea typeface="Times New Roman" panose="02020603050405020304" pitchFamily="18" charset="0"/>
                  </a:rPr>
                  <a:t>ricerca</a:t>
                </a:r>
                <a:r>
                  <a:rPr lang="en-AU" sz="1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  <a:ea typeface="Times New Roman" panose="02020603050405020304" pitchFamily="18" charset="0"/>
                  </a:rPr>
                  <a:t> e </a:t>
                </a:r>
                <a:r>
                  <a:rPr lang="en-AU" sz="14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  <a:ea typeface="Times New Roman" panose="02020603050405020304" pitchFamily="18" charset="0"/>
                  </a:rPr>
                  <a:t>i</a:t>
                </a:r>
                <a:r>
                  <a:rPr lang="en-AU" sz="1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AU" sz="14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  <a:ea typeface="Times New Roman" panose="02020603050405020304" pitchFamily="18" charset="0"/>
                  </a:rPr>
                  <a:t>progetti</a:t>
                </a:r>
                <a:r>
                  <a:rPr lang="en-AU" sz="1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  <a:ea typeface="Times New Roman" panose="02020603050405020304" pitchFamily="18" charset="0"/>
                  </a:rPr>
                  <a:t> di </a:t>
                </a:r>
                <a:r>
                  <a:rPr lang="en-AU" sz="14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  <a:ea typeface="Times New Roman" panose="02020603050405020304" pitchFamily="18" charset="0"/>
                  </a:rPr>
                  <a:t>esplorazione</a:t>
                </a:r>
                <a:r>
                  <a:rPr lang="en-AU" sz="1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AU" sz="1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  <a:ea typeface="Times New Roman" panose="02020603050405020304" pitchFamily="18" charset="0"/>
                  </a:rPr>
                  <a:t>di </a:t>
                </a:r>
                <a:r>
                  <a:rPr lang="en-AU" sz="14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  <a:ea typeface="Times New Roman" panose="02020603050405020304" pitchFamily="18" charset="0"/>
                  </a:rPr>
                  <a:t>risorse</a:t>
                </a:r>
                <a:r>
                  <a:rPr lang="en-AU" sz="1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AU" sz="14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  <a:ea typeface="Times New Roman" panose="02020603050405020304" pitchFamily="18" charset="0"/>
                  </a:rPr>
                  <a:t>primarie</a:t>
                </a:r>
                <a:r>
                  <a:rPr lang="en-AU" sz="1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  <a:ea typeface="Times New Roman" panose="02020603050405020304" pitchFamily="18" charset="0"/>
                  </a:rPr>
                  <a:t> in </a:t>
                </a:r>
                <a:r>
                  <a:rPr lang="en-AU" sz="14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  <a:ea typeface="Times New Roman" panose="02020603050405020304" pitchFamily="18" charset="0"/>
                  </a:rPr>
                  <a:t>territorio</a:t>
                </a:r>
                <a:r>
                  <a:rPr lang="en-AU" sz="1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AU" sz="14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  <a:ea typeface="Times New Roman" panose="02020603050405020304" pitchFamily="18" charset="0"/>
                  </a:rPr>
                  <a:t>europeo</a:t>
                </a:r>
                <a:endParaRPr lang="en-AU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Georgia Pro" panose="02040502050405020303" pitchFamily="18" charset="0"/>
                  <a:ea typeface="Times New Roman" panose="02020603050405020304" pitchFamily="18" charset="0"/>
                </a:endParaRPr>
              </a:p>
              <a:p>
                <a:pPr algn="just"/>
                <a:endParaRPr lang="it-IT" sz="1400" dirty="0">
                  <a:latin typeface="Georgia Pro" panose="02040502050405020303" pitchFamily="18" charset="0"/>
                </a:endParaRPr>
              </a:p>
            </p:txBody>
          </p:sp>
        </p:grpSp>
        <p:grpSp>
          <p:nvGrpSpPr>
            <p:cNvPr id="103" name="Gruppo 102">
              <a:extLst>
                <a:ext uri="{FF2B5EF4-FFF2-40B4-BE49-F238E27FC236}">
                  <a16:creationId xmlns:a16="http://schemas.microsoft.com/office/drawing/2014/main" id="{33EE92D0-3ACA-6DB6-CF96-AD6190E0F21C}"/>
                </a:ext>
              </a:extLst>
            </p:cNvPr>
            <p:cNvGrpSpPr/>
            <p:nvPr/>
          </p:nvGrpSpPr>
          <p:grpSpPr>
            <a:xfrm>
              <a:off x="6691385" y="2916501"/>
              <a:ext cx="5638800" cy="3343472"/>
              <a:chOff x="6691385" y="2916501"/>
              <a:chExt cx="5638800" cy="3343472"/>
            </a:xfrm>
          </p:grpSpPr>
          <p:grpSp>
            <p:nvGrpSpPr>
              <p:cNvPr id="95" name="Gruppo 94">
                <a:extLst>
                  <a:ext uri="{FF2B5EF4-FFF2-40B4-BE49-F238E27FC236}">
                    <a16:creationId xmlns:a16="http://schemas.microsoft.com/office/drawing/2014/main" id="{025FC66D-2E2B-B0D4-EF1B-BDA2907F3470}"/>
                  </a:ext>
                </a:extLst>
              </p:cNvPr>
              <p:cNvGrpSpPr/>
              <p:nvPr/>
            </p:nvGrpSpPr>
            <p:grpSpPr>
              <a:xfrm>
                <a:off x="6691385" y="4657236"/>
                <a:ext cx="5638800" cy="1602737"/>
                <a:chOff x="6747305" y="1267926"/>
                <a:chExt cx="5638800" cy="1602737"/>
              </a:xfrm>
            </p:grpSpPr>
            <p:sp>
              <p:nvSpPr>
                <p:cNvPr id="96" name="Rettangolo con angoli arrotondati 95">
                  <a:extLst>
                    <a:ext uri="{FF2B5EF4-FFF2-40B4-BE49-F238E27FC236}">
                      <a16:creationId xmlns:a16="http://schemas.microsoft.com/office/drawing/2014/main" id="{0B40AF24-3807-4680-CF5E-86C9A618370D}"/>
                    </a:ext>
                  </a:extLst>
                </p:cNvPr>
                <p:cNvSpPr/>
                <p:nvPr/>
              </p:nvSpPr>
              <p:spPr>
                <a:xfrm>
                  <a:off x="6747305" y="1267926"/>
                  <a:ext cx="5638800" cy="1602737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97" name="Rettangolo con angoli arrotondati 96">
                  <a:extLst>
                    <a:ext uri="{FF2B5EF4-FFF2-40B4-BE49-F238E27FC236}">
                      <a16:creationId xmlns:a16="http://schemas.microsoft.com/office/drawing/2014/main" id="{31B93140-BAEA-3F8F-9406-8BE6E0F196DD}"/>
                    </a:ext>
                  </a:extLst>
                </p:cNvPr>
                <p:cNvSpPr/>
                <p:nvPr/>
              </p:nvSpPr>
              <p:spPr>
                <a:xfrm>
                  <a:off x="6858673" y="1267926"/>
                  <a:ext cx="5527432" cy="1602737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accent3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  <p:sp>
              <p:nvSpPr>
                <p:cNvPr id="98" name="CasellaDiTesto 97">
                  <a:extLst>
                    <a:ext uri="{FF2B5EF4-FFF2-40B4-BE49-F238E27FC236}">
                      <a16:creationId xmlns:a16="http://schemas.microsoft.com/office/drawing/2014/main" id="{E32E406C-3786-B579-2F95-5C332A7603CB}"/>
                    </a:ext>
                  </a:extLst>
                </p:cNvPr>
                <p:cNvSpPr txBox="1"/>
                <p:nvPr/>
              </p:nvSpPr>
              <p:spPr>
                <a:xfrm>
                  <a:off x="7195409" y="1577089"/>
                  <a:ext cx="4853957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AU" sz="14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2. </a:t>
                  </a:r>
                  <a:r>
                    <a:rPr lang="en-AU" sz="1400" dirty="0" err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Ottimizzare</a:t>
                  </a:r>
                  <a:r>
                    <a:rPr lang="en-AU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 il </a:t>
                  </a:r>
                  <a:r>
                    <a:rPr lang="en-AU" sz="1400" dirty="0" err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recupero</a:t>
                  </a:r>
                  <a:r>
                    <a:rPr lang="en-AU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 di </a:t>
                  </a:r>
                  <a:r>
                    <a:rPr lang="en-AU" sz="1400" dirty="0" err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materiali</a:t>
                  </a:r>
                  <a:r>
                    <a:rPr lang="en-AU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 </a:t>
                  </a:r>
                  <a:r>
                    <a:rPr lang="en-AU" sz="1400" dirty="0" err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critici</a:t>
                  </a:r>
                  <a:r>
                    <a:rPr lang="en-AU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 </a:t>
                  </a:r>
                  <a:r>
                    <a:rPr lang="en-AU" sz="1400" dirty="0" err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attraverso</a:t>
                  </a:r>
                  <a:r>
                    <a:rPr lang="en-AU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 il </a:t>
                  </a:r>
                  <a:r>
                    <a:rPr lang="en-AU" sz="1400" b="1" dirty="0" err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riutilizzo</a:t>
                  </a:r>
                  <a:r>
                    <a:rPr lang="en-AU" sz="14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 di </a:t>
                  </a:r>
                  <a:r>
                    <a:rPr lang="en-AU" sz="1400" b="1" dirty="0" err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possibili</a:t>
                  </a:r>
                  <a:r>
                    <a:rPr lang="en-AU" sz="14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 </a:t>
                  </a:r>
                  <a:r>
                    <a:rPr lang="en-AU" sz="1400" b="1" dirty="0" err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risorse</a:t>
                  </a:r>
                  <a:r>
                    <a:rPr lang="en-AU" sz="14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 </a:t>
                  </a:r>
                  <a:r>
                    <a:rPr lang="en-AU" sz="1400" b="1" dirty="0" err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secondarie</a:t>
                  </a:r>
                  <a:r>
                    <a:rPr lang="en-AU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 (es. </a:t>
                  </a:r>
                  <a:r>
                    <a:rPr lang="en-AU" sz="1400" dirty="0" err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scarti</a:t>
                  </a:r>
                  <a:r>
                    <a:rPr lang="en-AU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 </a:t>
                  </a:r>
                  <a:r>
                    <a:rPr lang="en-AU" sz="1400" dirty="0" err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estrattivi</a:t>
                  </a:r>
                  <a:r>
                    <a:rPr lang="en-AU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 di </a:t>
                  </a:r>
                  <a:r>
                    <a:rPr lang="en-AU" sz="1400" dirty="0" err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antichi</a:t>
                  </a:r>
                  <a:r>
                    <a:rPr lang="en-AU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 </a:t>
                  </a:r>
                  <a:r>
                    <a:rPr lang="en-AU" sz="1400" dirty="0" err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siti</a:t>
                  </a:r>
                  <a:r>
                    <a:rPr lang="en-AU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 </a:t>
                  </a:r>
                  <a:r>
                    <a:rPr lang="en-AU" sz="1400" dirty="0" err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minerari</a:t>
                  </a:r>
                  <a:r>
                    <a:rPr lang="en-AU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), </a:t>
                  </a:r>
                  <a:r>
                    <a:rPr lang="en-AU" sz="1400" dirty="0" err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promuovendo</a:t>
                  </a:r>
                  <a:r>
                    <a:rPr lang="en-AU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 </a:t>
                  </a:r>
                  <a:r>
                    <a:rPr lang="en-AU" sz="1400" dirty="0" err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un’economia</a:t>
                  </a:r>
                  <a:r>
                    <a:rPr lang="en-AU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 </a:t>
                  </a:r>
                  <a:r>
                    <a:rPr lang="en-AU" sz="1400" dirty="0" err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circolare</a:t>
                  </a:r>
                  <a:endParaRPr lang="en-AU" sz="1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02" name="Rettangolo con angoli arrotondati 101">
                <a:extLst>
                  <a:ext uri="{FF2B5EF4-FFF2-40B4-BE49-F238E27FC236}">
                    <a16:creationId xmlns:a16="http://schemas.microsoft.com/office/drawing/2014/main" id="{87C775E1-04EC-50D2-24F0-F8DB8E7AB4E5}"/>
                  </a:ext>
                </a:extLst>
              </p:cNvPr>
              <p:cNvSpPr/>
              <p:nvPr/>
            </p:nvSpPr>
            <p:spPr>
              <a:xfrm>
                <a:off x="6691385" y="2916501"/>
                <a:ext cx="5638800" cy="1602737"/>
              </a:xfrm>
              <a:prstGeom prst="roundRect">
                <a:avLst/>
              </a:prstGeom>
              <a:solidFill>
                <a:schemeClr val="bg1">
                  <a:alpha val="5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  <p:grpSp>
          <p:nvGrpSpPr>
            <p:cNvPr id="105" name="Gruppo 104">
              <a:extLst>
                <a:ext uri="{FF2B5EF4-FFF2-40B4-BE49-F238E27FC236}">
                  <a16:creationId xmlns:a16="http://schemas.microsoft.com/office/drawing/2014/main" id="{EB599D3B-0A08-1487-0386-6B1008881AE2}"/>
                </a:ext>
              </a:extLst>
            </p:cNvPr>
            <p:cNvGrpSpPr/>
            <p:nvPr/>
          </p:nvGrpSpPr>
          <p:grpSpPr>
            <a:xfrm>
              <a:off x="6691385" y="6424527"/>
              <a:ext cx="5638800" cy="1602738"/>
              <a:chOff x="6691385" y="6424527"/>
              <a:chExt cx="5638800" cy="1602738"/>
            </a:xfrm>
          </p:grpSpPr>
          <p:grpSp>
            <p:nvGrpSpPr>
              <p:cNvPr id="87" name="Gruppo 86">
                <a:extLst>
                  <a:ext uri="{FF2B5EF4-FFF2-40B4-BE49-F238E27FC236}">
                    <a16:creationId xmlns:a16="http://schemas.microsoft.com/office/drawing/2014/main" id="{51488507-0075-BF4F-121A-B2A2E37ED998}"/>
                  </a:ext>
                </a:extLst>
              </p:cNvPr>
              <p:cNvGrpSpPr/>
              <p:nvPr/>
            </p:nvGrpSpPr>
            <p:grpSpPr>
              <a:xfrm>
                <a:off x="6691385" y="6424528"/>
                <a:ext cx="5638800" cy="1602737"/>
                <a:chOff x="6747305" y="1267926"/>
                <a:chExt cx="5638800" cy="1602737"/>
              </a:xfrm>
            </p:grpSpPr>
            <p:sp>
              <p:nvSpPr>
                <p:cNvPr id="88" name="Rettangolo con angoli arrotondati 87">
                  <a:extLst>
                    <a:ext uri="{FF2B5EF4-FFF2-40B4-BE49-F238E27FC236}">
                      <a16:creationId xmlns:a16="http://schemas.microsoft.com/office/drawing/2014/main" id="{86FCE26D-D416-E795-6C1C-169BCEF843CC}"/>
                    </a:ext>
                  </a:extLst>
                </p:cNvPr>
                <p:cNvSpPr/>
                <p:nvPr/>
              </p:nvSpPr>
              <p:spPr>
                <a:xfrm>
                  <a:off x="6747305" y="1267926"/>
                  <a:ext cx="5638800" cy="1602737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89" name="Rettangolo con angoli arrotondati 88">
                  <a:extLst>
                    <a:ext uri="{FF2B5EF4-FFF2-40B4-BE49-F238E27FC236}">
                      <a16:creationId xmlns:a16="http://schemas.microsoft.com/office/drawing/2014/main" id="{DAC2C086-3E78-05A6-0E79-3EC4DC026EEF}"/>
                    </a:ext>
                  </a:extLst>
                </p:cNvPr>
                <p:cNvSpPr/>
                <p:nvPr/>
              </p:nvSpPr>
              <p:spPr>
                <a:xfrm>
                  <a:off x="6858673" y="1267926"/>
                  <a:ext cx="5527432" cy="1602737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accent3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  <p:sp>
              <p:nvSpPr>
                <p:cNvPr id="90" name="CasellaDiTesto 89">
                  <a:extLst>
                    <a:ext uri="{FF2B5EF4-FFF2-40B4-BE49-F238E27FC236}">
                      <a16:creationId xmlns:a16="http://schemas.microsoft.com/office/drawing/2014/main" id="{9CD83594-D4CF-AEC4-DFF5-7F55A4CDDA8C}"/>
                    </a:ext>
                  </a:extLst>
                </p:cNvPr>
                <p:cNvSpPr txBox="1"/>
                <p:nvPr/>
              </p:nvSpPr>
              <p:spPr>
                <a:xfrm>
                  <a:off x="7195409" y="1568099"/>
                  <a:ext cx="4853957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it-IT" sz="14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</a:rPr>
                    <a:t>3. </a:t>
                  </a:r>
                  <a:r>
                    <a:rPr lang="it-IT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</a:rPr>
                    <a:t>Implementare le </a:t>
                  </a:r>
                  <a:r>
                    <a:rPr lang="it-IT" sz="14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</a:rPr>
                    <a:t>tecniche di estrazione </a:t>
                  </a:r>
                  <a:r>
                    <a:rPr lang="it-IT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</a:rPr>
                    <a:t>e le </a:t>
                  </a:r>
                  <a:r>
                    <a:rPr lang="it-IT" sz="14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</a:rPr>
                    <a:t>metodologie di trattamento </a:t>
                  </a:r>
                  <a:r>
                    <a:rPr lang="it-IT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</a:rPr>
                    <a:t>per massimizzare la concentrazione dei minerali di interesse lungo la catena produttiva industriale </a:t>
                  </a:r>
                </a:p>
              </p:txBody>
            </p:sp>
          </p:grpSp>
          <p:sp>
            <p:nvSpPr>
              <p:cNvPr id="104" name="Rettangolo con angoli arrotondati 103">
                <a:extLst>
                  <a:ext uri="{FF2B5EF4-FFF2-40B4-BE49-F238E27FC236}">
                    <a16:creationId xmlns:a16="http://schemas.microsoft.com/office/drawing/2014/main" id="{E3B6762D-828B-4B97-A83D-F6495502CB9F}"/>
                  </a:ext>
                </a:extLst>
              </p:cNvPr>
              <p:cNvSpPr/>
              <p:nvPr/>
            </p:nvSpPr>
            <p:spPr>
              <a:xfrm>
                <a:off x="6691385" y="6424527"/>
                <a:ext cx="5638800" cy="1602737"/>
              </a:xfrm>
              <a:prstGeom prst="roundRect">
                <a:avLst/>
              </a:prstGeom>
              <a:solidFill>
                <a:schemeClr val="bg1">
                  <a:alpha val="5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</p:grpSp>
      <p:grpSp>
        <p:nvGrpSpPr>
          <p:cNvPr id="2" name="Gruppo 1">
            <a:extLst>
              <a:ext uri="{FF2B5EF4-FFF2-40B4-BE49-F238E27FC236}">
                <a16:creationId xmlns:a16="http://schemas.microsoft.com/office/drawing/2014/main" id="{44A17AF7-3E82-38FE-BDB1-550B5904DAF8}"/>
              </a:ext>
            </a:extLst>
          </p:cNvPr>
          <p:cNvGrpSpPr/>
          <p:nvPr/>
        </p:nvGrpSpPr>
        <p:grpSpPr>
          <a:xfrm>
            <a:off x="166236" y="183631"/>
            <a:ext cx="8930962" cy="707886"/>
            <a:chOff x="166236" y="183631"/>
            <a:chExt cx="8930962" cy="707886"/>
          </a:xfrm>
        </p:grpSpPr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C11C9E8D-0326-D6A6-4AFE-4B189AB5C226}"/>
                </a:ext>
              </a:extLst>
            </p:cNvPr>
            <p:cNvSpPr txBox="1"/>
            <p:nvPr/>
          </p:nvSpPr>
          <p:spPr>
            <a:xfrm>
              <a:off x="811677" y="183631"/>
              <a:ext cx="82855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solidFill>
                    <a:schemeClr val="bg1"/>
                  </a:solidFill>
                  <a:latin typeface="Georgia Pro" panose="02040502050405020303" pitchFamily="18" charset="0"/>
                  <a:cs typeface="Times New Roman" panose="02020603050405020304" pitchFamily="18" charset="0"/>
                </a:rPr>
                <a:t>TERRE RARE</a:t>
              </a:r>
            </a:p>
            <a:p>
              <a:r>
                <a:rPr lang="it-IT" sz="1600" dirty="0">
                  <a:solidFill>
                    <a:schemeClr val="bg1"/>
                  </a:solidFill>
                  <a:latin typeface="Georgia Pro" panose="02040502050405020303" pitchFamily="18" charset="0"/>
                  <a:cs typeface="Times New Roman" panose="02020603050405020304" pitchFamily="18" charset="0"/>
                </a:rPr>
                <a:t>Come volgersi ad un approvvigionamento domestico?</a:t>
              </a:r>
              <a:endParaRPr lang="it-IT" sz="2800" dirty="0">
                <a:latin typeface="Georgia Pro" panose="02040502050405020303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Immagine 5" descr="Immagine che contiene Carattere, testo, Elementi grafici, grafica&#10;&#10;Descrizione generata automaticamente">
              <a:extLst>
                <a:ext uri="{FF2B5EF4-FFF2-40B4-BE49-F238E27FC236}">
                  <a16:creationId xmlns:a16="http://schemas.microsoft.com/office/drawing/2014/main" id="{4E94A9FD-ED01-5C03-9202-C3DCAE1DD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236" y="244750"/>
              <a:ext cx="575592" cy="600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CC2D698-C608-12FC-F49A-BF007E4EF619}"/>
              </a:ext>
            </a:extLst>
          </p:cNvPr>
          <p:cNvSpPr txBox="1"/>
          <p:nvPr/>
        </p:nvSpPr>
        <p:spPr>
          <a:xfrm>
            <a:off x="2430878" y="1196621"/>
            <a:ext cx="1961534" cy="276999"/>
          </a:xfrm>
          <a:prstGeom prst="rect">
            <a:avLst/>
          </a:prstGeom>
          <a:solidFill>
            <a:schemeClr val="bg1"/>
          </a:solidFill>
          <a:ln>
            <a:solidFill>
              <a:srgbClr val="03645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rgbClr val="036452"/>
                </a:solidFill>
                <a:latin typeface="Georgia Pro" panose="02040502050405020303" pitchFamily="18" charset="0"/>
              </a:rPr>
              <a:t>Domanda di terre rare</a:t>
            </a:r>
          </a:p>
        </p:txBody>
      </p:sp>
    </p:spTree>
    <p:extLst>
      <p:ext uri="{BB962C8B-B14F-4D97-AF65-F5344CB8AC3E}">
        <p14:creationId xmlns:p14="http://schemas.microsoft.com/office/powerpoint/2010/main" val="928569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A4C506A-C9AC-D245-BCF1-BDF4E6809B0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4A3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49" name="Gruppo 48">
            <a:extLst>
              <a:ext uri="{FF2B5EF4-FFF2-40B4-BE49-F238E27FC236}">
                <a16:creationId xmlns:a16="http://schemas.microsoft.com/office/drawing/2014/main" id="{A419FAC0-2B21-4024-DF70-D61DD6059266}"/>
              </a:ext>
            </a:extLst>
          </p:cNvPr>
          <p:cNvGrpSpPr/>
          <p:nvPr/>
        </p:nvGrpSpPr>
        <p:grpSpPr>
          <a:xfrm>
            <a:off x="344902" y="4695825"/>
            <a:ext cx="1840623" cy="1803159"/>
            <a:chOff x="-6602200" y="1319097"/>
            <a:chExt cx="3416581" cy="3332479"/>
          </a:xfrm>
          <a:solidFill>
            <a:schemeClr val="bg1"/>
          </a:solidFill>
        </p:grpSpPr>
        <p:sp>
          <p:nvSpPr>
            <p:cNvPr id="62" name="Ovale 61">
              <a:extLst>
                <a:ext uri="{FF2B5EF4-FFF2-40B4-BE49-F238E27FC236}">
                  <a16:creationId xmlns:a16="http://schemas.microsoft.com/office/drawing/2014/main" id="{E4F7E1D0-AE26-B10E-0AEE-E6E6FB7D8F73}"/>
                </a:ext>
              </a:extLst>
            </p:cNvPr>
            <p:cNvSpPr/>
            <p:nvPr/>
          </p:nvSpPr>
          <p:spPr>
            <a:xfrm>
              <a:off x="-6602200" y="1319097"/>
              <a:ext cx="3416581" cy="3332479"/>
            </a:xfrm>
            <a:prstGeom prst="ellipse">
              <a:avLst/>
            </a:prstGeom>
            <a:gradFill>
              <a:gsLst>
                <a:gs pos="0">
                  <a:schemeClr val="accent3">
                    <a:lumMod val="0"/>
                    <a:lumOff val="100000"/>
                  </a:schemeClr>
                </a:gs>
                <a:gs pos="51000">
                  <a:schemeClr val="accent3">
                    <a:lumMod val="0"/>
                    <a:lumOff val="10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path path="circle">
                <a:fillToRect l="50000" t="-80000" r="50000" b="180000"/>
              </a:path>
            </a:gradFill>
            <a:ln w="41275">
              <a:solidFill>
                <a:srgbClr val="0364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grpSp>
          <p:nvGrpSpPr>
            <p:cNvPr id="63" name="Gruppo 62">
              <a:extLst>
                <a:ext uri="{FF2B5EF4-FFF2-40B4-BE49-F238E27FC236}">
                  <a16:creationId xmlns:a16="http://schemas.microsoft.com/office/drawing/2014/main" id="{B161B943-5893-A203-9BA9-94B1EAD13BD3}"/>
                </a:ext>
              </a:extLst>
            </p:cNvPr>
            <p:cNvGrpSpPr/>
            <p:nvPr/>
          </p:nvGrpSpPr>
          <p:grpSpPr>
            <a:xfrm>
              <a:off x="-5855896" y="1703664"/>
              <a:ext cx="2292958" cy="1370806"/>
              <a:chOff x="7731286" y="2820042"/>
              <a:chExt cx="2292958" cy="1370806"/>
            </a:xfrm>
            <a:grpFill/>
          </p:grpSpPr>
          <p:pic>
            <p:nvPicPr>
              <p:cNvPr id="65" name="Immagine 64">
                <a:extLst>
                  <a:ext uri="{FF2B5EF4-FFF2-40B4-BE49-F238E27FC236}">
                    <a16:creationId xmlns:a16="http://schemas.microsoft.com/office/drawing/2014/main" id="{51BE8603-5F5E-CC2D-1C38-D2539FC77B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1286" y="2820042"/>
                <a:ext cx="1290786" cy="129078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66" name="Immagine 65">
                <a:extLst>
                  <a:ext uri="{FF2B5EF4-FFF2-40B4-BE49-F238E27FC236}">
                    <a16:creationId xmlns:a16="http://schemas.microsoft.com/office/drawing/2014/main" id="{F75CAEC7-3E94-65F5-6B3C-BF1E5B94A0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69016" y="3535620"/>
                <a:ext cx="655228" cy="65522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64" name="Immagine 63">
              <a:extLst>
                <a:ext uri="{FF2B5EF4-FFF2-40B4-BE49-F238E27FC236}">
                  <a16:creationId xmlns:a16="http://schemas.microsoft.com/office/drawing/2014/main" id="{951C1732-FA84-E0EA-20AF-FED3D2260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91347" y="3229459"/>
              <a:ext cx="1148283" cy="114828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0" name="Gruppo 49">
            <a:extLst>
              <a:ext uri="{FF2B5EF4-FFF2-40B4-BE49-F238E27FC236}">
                <a16:creationId xmlns:a16="http://schemas.microsoft.com/office/drawing/2014/main" id="{1017125B-759E-B654-5632-C262B66BA9F1}"/>
              </a:ext>
            </a:extLst>
          </p:cNvPr>
          <p:cNvGrpSpPr/>
          <p:nvPr/>
        </p:nvGrpSpPr>
        <p:grpSpPr>
          <a:xfrm>
            <a:off x="1951648" y="4133850"/>
            <a:ext cx="1715477" cy="1620631"/>
            <a:chOff x="4600433" y="-3374360"/>
            <a:chExt cx="2925293" cy="2698993"/>
          </a:xfrm>
          <a:noFill/>
        </p:grpSpPr>
        <p:sp>
          <p:nvSpPr>
            <p:cNvPr id="57" name="Ovale 56">
              <a:extLst>
                <a:ext uri="{FF2B5EF4-FFF2-40B4-BE49-F238E27FC236}">
                  <a16:creationId xmlns:a16="http://schemas.microsoft.com/office/drawing/2014/main" id="{2022BAA0-BA98-B769-1071-12A52AFC7CF1}"/>
                </a:ext>
              </a:extLst>
            </p:cNvPr>
            <p:cNvSpPr/>
            <p:nvPr/>
          </p:nvSpPr>
          <p:spPr>
            <a:xfrm>
              <a:off x="4600433" y="-3374360"/>
              <a:ext cx="2925293" cy="2698993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000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41275">
              <a:solidFill>
                <a:srgbClr val="0364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grpSp>
          <p:nvGrpSpPr>
            <p:cNvPr id="58" name="Gruppo 57">
              <a:extLst>
                <a:ext uri="{FF2B5EF4-FFF2-40B4-BE49-F238E27FC236}">
                  <a16:creationId xmlns:a16="http://schemas.microsoft.com/office/drawing/2014/main" id="{078D6369-C211-965E-3145-3517153B47DF}"/>
                </a:ext>
              </a:extLst>
            </p:cNvPr>
            <p:cNvGrpSpPr/>
            <p:nvPr/>
          </p:nvGrpSpPr>
          <p:grpSpPr>
            <a:xfrm>
              <a:off x="5202584" y="-3061277"/>
              <a:ext cx="1887488" cy="1865877"/>
              <a:chOff x="418200" y="-3311114"/>
              <a:chExt cx="1887488" cy="1865877"/>
            </a:xfrm>
            <a:grpFill/>
          </p:grpSpPr>
          <p:pic>
            <p:nvPicPr>
              <p:cNvPr id="59" name="Immagine 58">
                <a:extLst>
                  <a:ext uri="{FF2B5EF4-FFF2-40B4-BE49-F238E27FC236}">
                    <a16:creationId xmlns:a16="http://schemas.microsoft.com/office/drawing/2014/main" id="{B425361A-F657-A305-B1ED-6FB57A7877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9968" y="-2194674"/>
                <a:ext cx="749437" cy="749437"/>
              </a:xfrm>
              <a:prstGeom prst="rect">
                <a:avLst/>
              </a:prstGeom>
              <a:grpFill/>
              <a:ln>
                <a:noFill/>
              </a:ln>
            </p:spPr>
          </p:pic>
          <p:pic>
            <p:nvPicPr>
              <p:cNvPr id="60" name="Immagine 59">
                <a:extLst>
                  <a:ext uri="{FF2B5EF4-FFF2-40B4-BE49-F238E27FC236}">
                    <a16:creationId xmlns:a16="http://schemas.microsoft.com/office/drawing/2014/main" id="{C8301168-F233-2C7C-7B81-546E57E89F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8200" y="-3311114"/>
                <a:ext cx="805645" cy="805645"/>
              </a:xfrm>
              <a:prstGeom prst="rect">
                <a:avLst/>
              </a:prstGeom>
              <a:grpFill/>
              <a:ln>
                <a:noFill/>
              </a:ln>
            </p:spPr>
          </p:pic>
          <p:pic>
            <p:nvPicPr>
              <p:cNvPr id="61" name="Immagine 60">
                <a:extLst>
                  <a:ext uri="{FF2B5EF4-FFF2-40B4-BE49-F238E27FC236}">
                    <a16:creationId xmlns:a16="http://schemas.microsoft.com/office/drawing/2014/main" id="{E4B346EE-791E-4000-859E-83F6AADB87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00043" y="-2643317"/>
                <a:ext cx="805645" cy="805645"/>
              </a:xfrm>
              <a:prstGeom prst="rect">
                <a:avLst/>
              </a:prstGeom>
              <a:grpFill/>
              <a:ln>
                <a:noFill/>
              </a:ln>
            </p:spPr>
          </p:pic>
        </p:grpSp>
      </p:grpSp>
      <p:grpSp>
        <p:nvGrpSpPr>
          <p:cNvPr id="51" name="Gruppo 50">
            <a:extLst>
              <a:ext uri="{FF2B5EF4-FFF2-40B4-BE49-F238E27FC236}">
                <a16:creationId xmlns:a16="http://schemas.microsoft.com/office/drawing/2014/main" id="{DB9CC0BD-CE61-C6A8-73FC-3A03D860F323}"/>
              </a:ext>
            </a:extLst>
          </p:cNvPr>
          <p:cNvGrpSpPr/>
          <p:nvPr/>
        </p:nvGrpSpPr>
        <p:grpSpPr>
          <a:xfrm>
            <a:off x="3393996" y="4805967"/>
            <a:ext cx="1840623" cy="1724715"/>
            <a:chOff x="5159509" y="422783"/>
            <a:chExt cx="2464429" cy="2311373"/>
          </a:xfrm>
          <a:noFill/>
        </p:grpSpPr>
        <p:sp>
          <p:nvSpPr>
            <p:cNvPr id="53" name="Ovale 52">
              <a:extLst>
                <a:ext uri="{FF2B5EF4-FFF2-40B4-BE49-F238E27FC236}">
                  <a16:creationId xmlns:a16="http://schemas.microsoft.com/office/drawing/2014/main" id="{6AE5052F-EC12-9397-D9DE-18BBF0CD74A0}"/>
                </a:ext>
              </a:extLst>
            </p:cNvPr>
            <p:cNvSpPr/>
            <p:nvPr/>
          </p:nvSpPr>
          <p:spPr>
            <a:xfrm>
              <a:off x="5159509" y="422783"/>
              <a:ext cx="2464429" cy="2311373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700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41275">
              <a:solidFill>
                <a:srgbClr val="0364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54" name="Immagine 53">
              <a:extLst>
                <a:ext uri="{FF2B5EF4-FFF2-40B4-BE49-F238E27FC236}">
                  <a16:creationId xmlns:a16="http://schemas.microsoft.com/office/drawing/2014/main" id="{B190B4C0-C0D0-261C-9200-3DB83C6DA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9635" y="1035524"/>
              <a:ext cx="880906" cy="880906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5" name="Immagine 54">
              <a:extLst>
                <a:ext uri="{FF2B5EF4-FFF2-40B4-BE49-F238E27FC236}">
                  <a16:creationId xmlns:a16="http://schemas.microsoft.com/office/drawing/2014/main" id="{7C6AD589-632E-6731-94DC-521E81E41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2736" y="697436"/>
              <a:ext cx="749437" cy="749437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6" name="Immagine 55">
              <a:extLst>
                <a:ext uri="{FF2B5EF4-FFF2-40B4-BE49-F238E27FC236}">
                  <a16:creationId xmlns:a16="http://schemas.microsoft.com/office/drawing/2014/main" id="{75215474-835E-8A07-DDFA-FF4D55DFB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6443" y="1578469"/>
              <a:ext cx="955161" cy="955161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83" name="Gruppo 82">
            <a:extLst>
              <a:ext uri="{FF2B5EF4-FFF2-40B4-BE49-F238E27FC236}">
                <a16:creationId xmlns:a16="http://schemas.microsoft.com/office/drawing/2014/main" id="{8ABCE5E6-5A13-1E30-C7E4-CD4285053D1C}"/>
              </a:ext>
            </a:extLst>
          </p:cNvPr>
          <p:cNvGrpSpPr/>
          <p:nvPr/>
        </p:nvGrpSpPr>
        <p:grpSpPr>
          <a:xfrm>
            <a:off x="1123951" y="1340056"/>
            <a:ext cx="4461796" cy="2451662"/>
            <a:chOff x="2509337" y="1099812"/>
            <a:chExt cx="7173326" cy="4658375"/>
          </a:xfrm>
        </p:grpSpPr>
        <p:pic>
          <p:nvPicPr>
            <p:cNvPr id="72" name="Immagine 71">
              <a:extLst>
                <a:ext uri="{FF2B5EF4-FFF2-40B4-BE49-F238E27FC236}">
                  <a16:creationId xmlns:a16="http://schemas.microsoft.com/office/drawing/2014/main" id="{F055CE42-7615-3230-6457-7DAD4D612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509337" y="1099812"/>
              <a:ext cx="7173326" cy="46583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3" name="Rettangolo 72">
              <a:extLst>
                <a:ext uri="{FF2B5EF4-FFF2-40B4-BE49-F238E27FC236}">
                  <a16:creationId xmlns:a16="http://schemas.microsoft.com/office/drawing/2014/main" id="{036E0D36-06D0-B8D8-8DA5-14D68B1311E7}"/>
                </a:ext>
              </a:extLst>
            </p:cNvPr>
            <p:cNvSpPr/>
            <p:nvPr/>
          </p:nvSpPr>
          <p:spPr>
            <a:xfrm>
              <a:off x="4203671" y="1099812"/>
              <a:ext cx="3111529" cy="2221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85" name="CasellaDiTesto 84">
            <a:extLst>
              <a:ext uri="{FF2B5EF4-FFF2-40B4-BE49-F238E27FC236}">
                <a16:creationId xmlns:a16="http://schemas.microsoft.com/office/drawing/2014/main" id="{5854F1B4-C089-3889-7F78-54DC4D166BB9}"/>
              </a:ext>
            </a:extLst>
          </p:cNvPr>
          <p:cNvSpPr txBox="1"/>
          <p:nvPr/>
        </p:nvSpPr>
        <p:spPr>
          <a:xfrm>
            <a:off x="4553718" y="3828419"/>
            <a:ext cx="122795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050" i="1" dirty="0">
                <a:solidFill>
                  <a:srgbClr val="FBFAFF"/>
                </a:solidFill>
                <a:latin typeface="Georgia Pro" panose="02040502050405020303" pitchFamily="18" charset="0"/>
              </a:rPr>
              <a:t>(</a:t>
            </a:r>
            <a:r>
              <a:rPr lang="en-GB" sz="1050" i="1" dirty="0" err="1">
                <a:solidFill>
                  <a:srgbClr val="FBFAFF"/>
                </a:solidFill>
                <a:latin typeface="Georgia Pro" panose="02040502050405020303" pitchFamily="18" charset="0"/>
              </a:rPr>
              <a:t>Elshkaki</a:t>
            </a:r>
            <a:r>
              <a:rPr lang="en-GB" sz="1050" i="1" dirty="0">
                <a:solidFill>
                  <a:srgbClr val="FBFAFF"/>
                </a:solidFill>
                <a:latin typeface="Georgia Pro" panose="02040502050405020303" pitchFamily="18" charset="0"/>
              </a:rPr>
              <a:t>, 2021)</a:t>
            </a:r>
            <a:endParaRPr lang="it-IT" sz="1050" i="1" dirty="0">
              <a:solidFill>
                <a:srgbClr val="FBFAFF"/>
              </a:solidFill>
              <a:latin typeface="Georgia Pro" panose="02040502050405020303" pitchFamily="18" charset="0"/>
            </a:endParaRPr>
          </a:p>
        </p:txBody>
      </p:sp>
      <p:sp>
        <p:nvSpPr>
          <p:cNvPr id="86" name="CasellaDiTesto 85">
            <a:extLst>
              <a:ext uri="{FF2B5EF4-FFF2-40B4-BE49-F238E27FC236}">
                <a16:creationId xmlns:a16="http://schemas.microsoft.com/office/drawing/2014/main" id="{97BDAFDF-CD6D-06C1-6485-1C6109628208}"/>
              </a:ext>
            </a:extLst>
          </p:cNvPr>
          <p:cNvSpPr txBox="1"/>
          <p:nvPr/>
        </p:nvSpPr>
        <p:spPr>
          <a:xfrm>
            <a:off x="2430878" y="1196621"/>
            <a:ext cx="1961534" cy="276999"/>
          </a:xfrm>
          <a:prstGeom prst="rect">
            <a:avLst/>
          </a:prstGeom>
          <a:solidFill>
            <a:schemeClr val="bg1"/>
          </a:solidFill>
          <a:ln>
            <a:solidFill>
              <a:srgbClr val="03645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rgbClr val="036452"/>
                </a:solidFill>
                <a:latin typeface="Georgia Pro" panose="02040502050405020303" pitchFamily="18" charset="0"/>
              </a:rPr>
              <a:t>Domanda di terre rare</a:t>
            </a:r>
          </a:p>
        </p:txBody>
      </p:sp>
      <p:grpSp>
        <p:nvGrpSpPr>
          <p:cNvPr id="106" name="Gruppo 105">
            <a:extLst>
              <a:ext uri="{FF2B5EF4-FFF2-40B4-BE49-F238E27FC236}">
                <a16:creationId xmlns:a16="http://schemas.microsoft.com/office/drawing/2014/main" id="{91299375-01E0-F2C6-2CE9-10588B942848}"/>
              </a:ext>
            </a:extLst>
          </p:cNvPr>
          <p:cNvGrpSpPr/>
          <p:nvPr/>
        </p:nvGrpSpPr>
        <p:grpSpPr>
          <a:xfrm>
            <a:off x="6728290" y="-795958"/>
            <a:ext cx="5641188" cy="5117801"/>
            <a:chOff x="6691385" y="2909464"/>
            <a:chExt cx="5641188" cy="5117801"/>
          </a:xfrm>
        </p:grpSpPr>
        <p:grpSp>
          <p:nvGrpSpPr>
            <p:cNvPr id="91" name="Gruppo 90">
              <a:extLst>
                <a:ext uri="{FF2B5EF4-FFF2-40B4-BE49-F238E27FC236}">
                  <a16:creationId xmlns:a16="http://schemas.microsoft.com/office/drawing/2014/main" id="{F284E560-DC27-1E14-2EC0-C985953AC859}"/>
                </a:ext>
              </a:extLst>
            </p:cNvPr>
            <p:cNvGrpSpPr/>
            <p:nvPr/>
          </p:nvGrpSpPr>
          <p:grpSpPr>
            <a:xfrm>
              <a:off x="6693773" y="2909464"/>
              <a:ext cx="5638800" cy="1602737"/>
              <a:chOff x="6747305" y="1267926"/>
              <a:chExt cx="5638800" cy="1602737"/>
            </a:xfrm>
          </p:grpSpPr>
          <p:sp>
            <p:nvSpPr>
              <p:cNvPr id="92" name="Rettangolo con angoli arrotondati 91">
                <a:extLst>
                  <a:ext uri="{FF2B5EF4-FFF2-40B4-BE49-F238E27FC236}">
                    <a16:creationId xmlns:a16="http://schemas.microsoft.com/office/drawing/2014/main" id="{EC6D7C99-4949-DFF1-30BB-6E70ECBE726B}"/>
                  </a:ext>
                </a:extLst>
              </p:cNvPr>
              <p:cNvSpPr/>
              <p:nvPr/>
            </p:nvSpPr>
            <p:spPr>
              <a:xfrm>
                <a:off x="6747305" y="1267926"/>
                <a:ext cx="5638800" cy="1602737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3" name="Rettangolo con angoli arrotondati 92">
                <a:extLst>
                  <a:ext uri="{FF2B5EF4-FFF2-40B4-BE49-F238E27FC236}">
                    <a16:creationId xmlns:a16="http://schemas.microsoft.com/office/drawing/2014/main" id="{5D06DD92-577F-5A52-194B-0A7909FD92E1}"/>
                  </a:ext>
                </a:extLst>
              </p:cNvPr>
              <p:cNvSpPr/>
              <p:nvPr/>
            </p:nvSpPr>
            <p:spPr>
              <a:xfrm>
                <a:off x="6858673" y="1267926"/>
                <a:ext cx="5527432" cy="1602737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0"/>
                      <a:lumOff val="100000"/>
                    </a:schemeClr>
                  </a:gs>
                  <a:gs pos="35000">
                    <a:schemeClr val="accent3">
                      <a:lumMod val="0"/>
                      <a:lumOff val="10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94" name="CasellaDiTesto 93">
                <a:extLst>
                  <a:ext uri="{FF2B5EF4-FFF2-40B4-BE49-F238E27FC236}">
                    <a16:creationId xmlns:a16="http://schemas.microsoft.com/office/drawing/2014/main" id="{CD4DB88B-45E2-68A9-F4AF-3E15CD4E198B}"/>
                  </a:ext>
                </a:extLst>
              </p:cNvPr>
              <p:cNvSpPr txBox="1"/>
              <p:nvPr/>
            </p:nvSpPr>
            <p:spPr>
              <a:xfrm>
                <a:off x="7193021" y="1773506"/>
                <a:ext cx="4853957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it-IT" sz="1400" b="1" dirty="0">
                    <a:latin typeface="Georgia Pro" panose="02040502050405020303" pitchFamily="18" charset="0"/>
                  </a:rPr>
                  <a:t>1</a:t>
                </a:r>
                <a:r>
                  <a:rPr lang="it-IT" sz="1400" dirty="0">
                    <a:latin typeface="Georgia Pro" panose="02040502050405020303" pitchFamily="18" charset="0"/>
                  </a:rPr>
                  <a:t>. </a:t>
                </a:r>
                <a:r>
                  <a:rPr lang="en-AU" sz="14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  <a:ea typeface="Times New Roman" panose="02020603050405020304" pitchFamily="18" charset="0"/>
                  </a:rPr>
                  <a:t>Favorire</a:t>
                </a:r>
                <a:r>
                  <a:rPr lang="en-AU" sz="1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  <a:ea typeface="Times New Roman" panose="02020603050405020304" pitchFamily="18" charset="0"/>
                  </a:rPr>
                  <a:t> lo </a:t>
                </a:r>
                <a:r>
                  <a:rPr lang="en-AU" sz="1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  <a:ea typeface="Times New Roman" panose="02020603050405020304" pitchFamily="18" charset="0"/>
                  </a:rPr>
                  <a:t>studio</a:t>
                </a:r>
                <a:r>
                  <a:rPr lang="en-AU" sz="1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  <a:ea typeface="Times New Roman" panose="02020603050405020304" pitchFamily="18" charset="0"/>
                  </a:rPr>
                  <a:t>, la </a:t>
                </a:r>
                <a:r>
                  <a:rPr lang="en-AU" sz="14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  <a:ea typeface="Times New Roman" panose="02020603050405020304" pitchFamily="18" charset="0"/>
                  </a:rPr>
                  <a:t>ricerca</a:t>
                </a:r>
                <a:r>
                  <a:rPr lang="en-AU" sz="1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  <a:ea typeface="Times New Roman" panose="02020603050405020304" pitchFamily="18" charset="0"/>
                  </a:rPr>
                  <a:t> e </a:t>
                </a:r>
                <a:r>
                  <a:rPr lang="en-AU" sz="14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  <a:ea typeface="Times New Roman" panose="02020603050405020304" pitchFamily="18" charset="0"/>
                  </a:rPr>
                  <a:t>i</a:t>
                </a:r>
                <a:r>
                  <a:rPr lang="en-AU" sz="1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AU" sz="14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  <a:ea typeface="Times New Roman" panose="02020603050405020304" pitchFamily="18" charset="0"/>
                  </a:rPr>
                  <a:t>progetti</a:t>
                </a:r>
                <a:r>
                  <a:rPr lang="en-AU" sz="1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  <a:ea typeface="Times New Roman" panose="02020603050405020304" pitchFamily="18" charset="0"/>
                  </a:rPr>
                  <a:t> di </a:t>
                </a:r>
                <a:r>
                  <a:rPr lang="en-AU" sz="14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  <a:ea typeface="Times New Roman" panose="02020603050405020304" pitchFamily="18" charset="0"/>
                  </a:rPr>
                  <a:t>esplorazione</a:t>
                </a:r>
                <a:r>
                  <a:rPr lang="en-AU" sz="1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AU" sz="1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  <a:ea typeface="Times New Roman" panose="02020603050405020304" pitchFamily="18" charset="0"/>
                  </a:rPr>
                  <a:t>di </a:t>
                </a:r>
                <a:r>
                  <a:rPr lang="en-AU" sz="14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  <a:ea typeface="Times New Roman" panose="02020603050405020304" pitchFamily="18" charset="0"/>
                  </a:rPr>
                  <a:t>risorse</a:t>
                </a:r>
                <a:r>
                  <a:rPr lang="en-AU" sz="1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AU" sz="14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  <a:ea typeface="Times New Roman" panose="02020603050405020304" pitchFamily="18" charset="0"/>
                  </a:rPr>
                  <a:t>primarie</a:t>
                </a:r>
                <a:r>
                  <a:rPr lang="en-AU" sz="1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  <a:ea typeface="Times New Roman" panose="02020603050405020304" pitchFamily="18" charset="0"/>
                  </a:rPr>
                  <a:t> in </a:t>
                </a:r>
                <a:r>
                  <a:rPr lang="en-AU" sz="14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  <a:ea typeface="Times New Roman" panose="02020603050405020304" pitchFamily="18" charset="0"/>
                  </a:rPr>
                  <a:t>territorio</a:t>
                </a:r>
                <a:r>
                  <a:rPr lang="en-AU" sz="1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AU" sz="14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  <a:ea typeface="Times New Roman" panose="02020603050405020304" pitchFamily="18" charset="0"/>
                  </a:rPr>
                  <a:t>europeo</a:t>
                </a:r>
                <a:endParaRPr lang="en-AU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Georgia Pro" panose="02040502050405020303" pitchFamily="18" charset="0"/>
                  <a:ea typeface="Times New Roman" panose="02020603050405020304" pitchFamily="18" charset="0"/>
                </a:endParaRPr>
              </a:p>
              <a:p>
                <a:pPr algn="just"/>
                <a:endParaRPr lang="it-IT" sz="1400" dirty="0">
                  <a:latin typeface="Georgia Pro" panose="02040502050405020303" pitchFamily="18" charset="0"/>
                </a:endParaRPr>
              </a:p>
            </p:txBody>
          </p:sp>
        </p:grpSp>
        <p:grpSp>
          <p:nvGrpSpPr>
            <p:cNvPr id="103" name="Gruppo 102">
              <a:extLst>
                <a:ext uri="{FF2B5EF4-FFF2-40B4-BE49-F238E27FC236}">
                  <a16:creationId xmlns:a16="http://schemas.microsoft.com/office/drawing/2014/main" id="{33EE92D0-3ACA-6DB6-CF96-AD6190E0F21C}"/>
                </a:ext>
              </a:extLst>
            </p:cNvPr>
            <p:cNvGrpSpPr/>
            <p:nvPr/>
          </p:nvGrpSpPr>
          <p:grpSpPr>
            <a:xfrm>
              <a:off x="6691385" y="2916501"/>
              <a:ext cx="5638800" cy="3343472"/>
              <a:chOff x="6691385" y="2916501"/>
              <a:chExt cx="5638800" cy="3343472"/>
            </a:xfrm>
          </p:grpSpPr>
          <p:grpSp>
            <p:nvGrpSpPr>
              <p:cNvPr id="95" name="Gruppo 94">
                <a:extLst>
                  <a:ext uri="{FF2B5EF4-FFF2-40B4-BE49-F238E27FC236}">
                    <a16:creationId xmlns:a16="http://schemas.microsoft.com/office/drawing/2014/main" id="{025FC66D-2E2B-B0D4-EF1B-BDA2907F3470}"/>
                  </a:ext>
                </a:extLst>
              </p:cNvPr>
              <p:cNvGrpSpPr/>
              <p:nvPr/>
            </p:nvGrpSpPr>
            <p:grpSpPr>
              <a:xfrm>
                <a:off x="6691385" y="4657236"/>
                <a:ext cx="5638800" cy="1602737"/>
                <a:chOff x="6747305" y="1267926"/>
                <a:chExt cx="5638800" cy="1602737"/>
              </a:xfrm>
            </p:grpSpPr>
            <p:sp>
              <p:nvSpPr>
                <p:cNvPr id="96" name="Rettangolo con angoli arrotondati 95">
                  <a:extLst>
                    <a:ext uri="{FF2B5EF4-FFF2-40B4-BE49-F238E27FC236}">
                      <a16:creationId xmlns:a16="http://schemas.microsoft.com/office/drawing/2014/main" id="{0B40AF24-3807-4680-CF5E-86C9A618370D}"/>
                    </a:ext>
                  </a:extLst>
                </p:cNvPr>
                <p:cNvSpPr/>
                <p:nvPr/>
              </p:nvSpPr>
              <p:spPr>
                <a:xfrm>
                  <a:off x="6747305" y="1267926"/>
                  <a:ext cx="5638800" cy="1602737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97" name="Rettangolo con angoli arrotondati 96">
                  <a:extLst>
                    <a:ext uri="{FF2B5EF4-FFF2-40B4-BE49-F238E27FC236}">
                      <a16:creationId xmlns:a16="http://schemas.microsoft.com/office/drawing/2014/main" id="{31B93140-BAEA-3F8F-9406-8BE6E0F196DD}"/>
                    </a:ext>
                  </a:extLst>
                </p:cNvPr>
                <p:cNvSpPr/>
                <p:nvPr/>
              </p:nvSpPr>
              <p:spPr>
                <a:xfrm>
                  <a:off x="6858673" y="1267926"/>
                  <a:ext cx="5527432" cy="1602737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accent3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  <p:sp>
              <p:nvSpPr>
                <p:cNvPr id="98" name="CasellaDiTesto 97">
                  <a:extLst>
                    <a:ext uri="{FF2B5EF4-FFF2-40B4-BE49-F238E27FC236}">
                      <a16:creationId xmlns:a16="http://schemas.microsoft.com/office/drawing/2014/main" id="{E32E406C-3786-B579-2F95-5C332A7603CB}"/>
                    </a:ext>
                  </a:extLst>
                </p:cNvPr>
                <p:cNvSpPr txBox="1"/>
                <p:nvPr/>
              </p:nvSpPr>
              <p:spPr>
                <a:xfrm>
                  <a:off x="7195409" y="1577089"/>
                  <a:ext cx="4853957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AU" sz="14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2. </a:t>
                  </a:r>
                  <a:r>
                    <a:rPr lang="en-AU" sz="1400" dirty="0" err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Ottimizzare</a:t>
                  </a:r>
                  <a:r>
                    <a:rPr lang="en-AU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 il </a:t>
                  </a:r>
                  <a:r>
                    <a:rPr lang="en-AU" sz="1400" dirty="0" err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recupero</a:t>
                  </a:r>
                  <a:r>
                    <a:rPr lang="en-AU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 di </a:t>
                  </a:r>
                  <a:r>
                    <a:rPr lang="en-AU" sz="1400" dirty="0" err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materiali</a:t>
                  </a:r>
                  <a:r>
                    <a:rPr lang="en-AU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 </a:t>
                  </a:r>
                  <a:r>
                    <a:rPr lang="en-AU" sz="1400" dirty="0" err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critici</a:t>
                  </a:r>
                  <a:r>
                    <a:rPr lang="en-AU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 </a:t>
                  </a:r>
                  <a:r>
                    <a:rPr lang="en-AU" sz="1400" dirty="0" err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attraverso</a:t>
                  </a:r>
                  <a:r>
                    <a:rPr lang="en-AU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 il </a:t>
                  </a:r>
                  <a:r>
                    <a:rPr lang="en-AU" sz="1400" b="1" dirty="0" err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riutilizzo</a:t>
                  </a:r>
                  <a:r>
                    <a:rPr lang="en-AU" sz="14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 di </a:t>
                  </a:r>
                  <a:r>
                    <a:rPr lang="en-AU" sz="1400" b="1" dirty="0" err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possibili</a:t>
                  </a:r>
                  <a:r>
                    <a:rPr lang="en-AU" sz="14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 </a:t>
                  </a:r>
                  <a:r>
                    <a:rPr lang="en-AU" sz="1400" b="1" dirty="0" err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risorse</a:t>
                  </a:r>
                  <a:r>
                    <a:rPr lang="en-AU" sz="14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 </a:t>
                  </a:r>
                  <a:r>
                    <a:rPr lang="en-AU" sz="1400" b="1" dirty="0" err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secondarie</a:t>
                  </a:r>
                  <a:r>
                    <a:rPr lang="en-AU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 (es. </a:t>
                  </a:r>
                  <a:r>
                    <a:rPr lang="en-AU" sz="1400" dirty="0" err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scarti</a:t>
                  </a:r>
                  <a:r>
                    <a:rPr lang="en-AU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 </a:t>
                  </a:r>
                  <a:r>
                    <a:rPr lang="en-AU" sz="1400" dirty="0" err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estrattivi</a:t>
                  </a:r>
                  <a:r>
                    <a:rPr lang="en-AU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 di </a:t>
                  </a:r>
                  <a:r>
                    <a:rPr lang="en-AU" sz="1400" dirty="0" err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antichi</a:t>
                  </a:r>
                  <a:r>
                    <a:rPr lang="en-AU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 </a:t>
                  </a:r>
                  <a:r>
                    <a:rPr lang="en-AU" sz="1400" dirty="0" err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siti</a:t>
                  </a:r>
                  <a:r>
                    <a:rPr lang="en-AU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 </a:t>
                  </a:r>
                  <a:r>
                    <a:rPr lang="en-AU" sz="1400" dirty="0" err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minerari</a:t>
                  </a:r>
                  <a:r>
                    <a:rPr lang="en-AU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), </a:t>
                  </a:r>
                  <a:r>
                    <a:rPr lang="en-AU" sz="1400" dirty="0" err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promuovendo</a:t>
                  </a:r>
                  <a:r>
                    <a:rPr lang="en-AU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 </a:t>
                  </a:r>
                  <a:r>
                    <a:rPr lang="en-AU" sz="1400" dirty="0" err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un’economia</a:t>
                  </a:r>
                  <a:r>
                    <a:rPr lang="en-AU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 </a:t>
                  </a:r>
                  <a:r>
                    <a:rPr lang="en-AU" sz="1400" dirty="0" err="1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  <a:ea typeface="Times New Roman" panose="02020603050405020304" pitchFamily="18" charset="0"/>
                    </a:rPr>
                    <a:t>circolare</a:t>
                  </a:r>
                  <a:endParaRPr lang="en-AU" sz="1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  <a:ea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02" name="Rettangolo con angoli arrotondati 101">
                <a:extLst>
                  <a:ext uri="{FF2B5EF4-FFF2-40B4-BE49-F238E27FC236}">
                    <a16:creationId xmlns:a16="http://schemas.microsoft.com/office/drawing/2014/main" id="{87C775E1-04EC-50D2-24F0-F8DB8E7AB4E5}"/>
                  </a:ext>
                </a:extLst>
              </p:cNvPr>
              <p:cNvSpPr/>
              <p:nvPr/>
            </p:nvSpPr>
            <p:spPr>
              <a:xfrm>
                <a:off x="6691385" y="2916501"/>
                <a:ext cx="5638800" cy="1602737"/>
              </a:xfrm>
              <a:prstGeom prst="roundRect">
                <a:avLst/>
              </a:prstGeom>
              <a:solidFill>
                <a:schemeClr val="bg1">
                  <a:alpha val="5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  <p:grpSp>
          <p:nvGrpSpPr>
            <p:cNvPr id="105" name="Gruppo 104">
              <a:extLst>
                <a:ext uri="{FF2B5EF4-FFF2-40B4-BE49-F238E27FC236}">
                  <a16:creationId xmlns:a16="http://schemas.microsoft.com/office/drawing/2014/main" id="{EB599D3B-0A08-1487-0386-6B1008881AE2}"/>
                </a:ext>
              </a:extLst>
            </p:cNvPr>
            <p:cNvGrpSpPr/>
            <p:nvPr/>
          </p:nvGrpSpPr>
          <p:grpSpPr>
            <a:xfrm>
              <a:off x="6691385" y="4657236"/>
              <a:ext cx="5638800" cy="3370029"/>
              <a:chOff x="6691385" y="4657236"/>
              <a:chExt cx="5638800" cy="3370029"/>
            </a:xfrm>
          </p:grpSpPr>
          <p:grpSp>
            <p:nvGrpSpPr>
              <p:cNvPr id="87" name="Gruppo 86">
                <a:extLst>
                  <a:ext uri="{FF2B5EF4-FFF2-40B4-BE49-F238E27FC236}">
                    <a16:creationId xmlns:a16="http://schemas.microsoft.com/office/drawing/2014/main" id="{51488507-0075-BF4F-121A-B2A2E37ED998}"/>
                  </a:ext>
                </a:extLst>
              </p:cNvPr>
              <p:cNvGrpSpPr/>
              <p:nvPr/>
            </p:nvGrpSpPr>
            <p:grpSpPr>
              <a:xfrm>
                <a:off x="6691385" y="6424528"/>
                <a:ext cx="5638800" cy="1602737"/>
                <a:chOff x="6747305" y="1267926"/>
                <a:chExt cx="5638800" cy="1602737"/>
              </a:xfrm>
            </p:grpSpPr>
            <p:sp>
              <p:nvSpPr>
                <p:cNvPr id="88" name="Rettangolo con angoli arrotondati 87">
                  <a:extLst>
                    <a:ext uri="{FF2B5EF4-FFF2-40B4-BE49-F238E27FC236}">
                      <a16:creationId xmlns:a16="http://schemas.microsoft.com/office/drawing/2014/main" id="{86FCE26D-D416-E795-6C1C-169BCEF843CC}"/>
                    </a:ext>
                  </a:extLst>
                </p:cNvPr>
                <p:cNvSpPr/>
                <p:nvPr/>
              </p:nvSpPr>
              <p:spPr>
                <a:xfrm>
                  <a:off x="6747305" y="1267926"/>
                  <a:ext cx="5638800" cy="1602737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89" name="Rettangolo con angoli arrotondati 88">
                  <a:extLst>
                    <a:ext uri="{FF2B5EF4-FFF2-40B4-BE49-F238E27FC236}">
                      <a16:creationId xmlns:a16="http://schemas.microsoft.com/office/drawing/2014/main" id="{DAC2C086-3E78-05A6-0E79-3EC4DC026EEF}"/>
                    </a:ext>
                  </a:extLst>
                </p:cNvPr>
                <p:cNvSpPr/>
                <p:nvPr/>
              </p:nvSpPr>
              <p:spPr>
                <a:xfrm>
                  <a:off x="6858673" y="1267926"/>
                  <a:ext cx="5527432" cy="1602737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accent3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  <p:sp>
              <p:nvSpPr>
                <p:cNvPr id="90" name="CasellaDiTesto 89">
                  <a:extLst>
                    <a:ext uri="{FF2B5EF4-FFF2-40B4-BE49-F238E27FC236}">
                      <a16:creationId xmlns:a16="http://schemas.microsoft.com/office/drawing/2014/main" id="{9CD83594-D4CF-AEC4-DFF5-7F55A4CDDA8C}"/>
                    </a:ext>
                  </a:extLst>
                </p:cNvPr>
                <p:cNvSpPr txBox="1"/>
                <p:nvPr/>
              </p:nvSpPr>
              <p:spPr>
                <a:xfrm>
                  <a:off x="7195409" y="1568099"/>
                  <a:ext cx="4853957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it-IT" sz="14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</a:rPr>
                    <a:t>3. </a:t>
                  </a:r>
                  <a:r>
                    <a:rPr lang="it-IT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</a:rPr>
                    <a:t>Implementare le </a:t>
                  </a:r>
                  <a:r>
                    <a:rPr lang="it-IT" sz="14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</a:rPr>
                    <a:t>tecniche di estrazione </a:t>
                  </a:r>
                  <a:r>
                    <a:rPr lang="it-IT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</a:rPr>
                    <a:t>e le </a:t>
                  </a:r>
                  <a:r>
                    <a:rPr lang="it-IT" sz="14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</a:rPr>
                    <a:t>metodologie di trattamento </a:t>
                  </a:r>
                  <a:r>
                    <a:rPr lang="it-IT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</a:rPr>
                    <a:t>per massimizzare la concentrazione dei minerali di interesse lungo la catena produttiva industriale </a:t>
                  </a:r>
                </a:p>
              </p:txBody>
            </p:sp>
          </p:grpSp>
          <p:sp>
            <p:nvSpPr>
              <p:cNvPr id="104" name="Rettangolo con angoli arrotondati 103">
                <a:extLst>
                  <a:ext uri="{FF2B5EF4-FFF2-40B4-BE49-F238E27FC236}">
                    <a16:creationId xmlns:a16="http://schemas.microsoft.com/office/drawing/2014/main" id="{E3B6762D-828B-4B97-A83D-F6495502CB9F}"/>
                  </a:ext>
                </a:extLst>
              </p:cNvPr>
              <p:cNvSpPr/>
              <p:nvPr/>
            </p:nvSpPr>
            <p:spPr>
              <a:xfrm>
                <a:off x="6691385" y="4657236"/>
                <a:ext cx="5638800" cy="1602737"/>
              </a:xfrm>
              <a:prstGeom prst="roundRect">
                <a:avLst/>
              </a:prstGeom>
              <a:solidFill>
                <a:schemeClr val="bg1">
                  <a:alpha val="5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id="{5359E740-00A6-89CA-7388-0DD58A05B552}"/>
              </a:ext>
            </a:extLst>
          </p:cNvPr>
          <p:cNvGrpSpPr/>
          <p:nvPr/>
        </p:nvGrpSpPr>
        <p:grpSpPr>
          <a:xfrm>
            <a:off x="166236" y="183631"/>
            <a:ext cx="8930962" cy="707886"/>
            <a:chOff x="166236" y="183631"/>
            <a:chExt cx="8930962" cy="707886"/>
          </a:xfrm>
        </p:grpSpPr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99AA2667-7106-7902-7360-45F6A389E997}"/>
                </a:ext>
              </a:extLst>
            </p:cNvPr>
            <p:cNvSpPr txBox="1"/>
            <p:nvPr/>
          </p:nvSpPr>
          <p:spPr>
            <a:xfrm>
              <a:off x="811677" y="183631"/>
              <a:ext cx="82855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solidFill>
                    <a:schemeClr val="bg1"/>
                  </a:solidFill>
                  <a:latin typeface="Georgia Pro" panose="02040502050405020303" pitchFamily="18" charset="0"/>
                  <a:cs typeface="Times New Roman" panose="02020603050405020304" pitchFamily="18" charset="0"/>
                </a:rPr>
                <a:t>TERRE RARE</a:t>
              </a:r>
            </a:p>
            <a:p>
              <a:r>
                <a:rPr lang="it-IT" sz="1600" dirty="0">
                  <a:solidFill>
                    <a:schemeClr val="bg1"/>
                  </a:solidFill>
                  <a:latin typeface="Georgia Pro" panose="02040502050405020303" pitchFamily="18" charset="0"/>
                  <a:cs typeface="Times New Roman" panose="02020603050405020304" pitchFamily="18" charset="0"/>
                </a:rPr>
                <a:t>Come volgersi ad un approvvigionamento domestico?</a:t>
              </a:r>
              <a:endParaRPr lang="it-IT" sz="2800" dirty="0">
                <a:latin typeface="Georgia Pro" panose="02040502050405020303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Immagine 6" descr="Immagine che contiene Carattere, testo, Elementi grafici, grafica&#10;&#10;Descrizione generata automaticamente">
              <a:extLst>
                <a:ext uri="{FF2B5EF4-FFF2-40B4-BE49-F238E27FC236}">
                  <a16:creationId xmlns:a16="http://schemas.microsoft.com/office/drawing/2014/main" id="{1ED517EB-6BE9-FF98-AE93-397BAD9A8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236" y="244750"/>
              <a:ext cx="575592" cy="600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9891140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A4C506A-C9AC-D245-BCF1-BDF4E6809B0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4A3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2E3F49DF-17B1-8D4F-42A4-2305D686BA6A}"/>
              </a:ext>
            </a:extLst>
          </p:cNvPr>
          <p:cNvGrpSpPr/>
          <p:nvPr/>
        </p:nvGrpSpPr>
        <p:grpSpPr>
          <a:xfrm>
            <a:off x="166236" y="183631"/>
            <a:ext cx="8930962" cy="707886"/>
            <a:chOff x="166236" y="183631"/>
            <a:chExt cx="8930962" cy="707886"/>
          </a:xfrm>
        </p:grpSpPr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8ED1C80F-5984-DE44-1F7A-7ACF1E92833E}"/>
                </a:ext>
              </a:extLst>
            </p:cNvPr>
            <p:cNvSpPr txBox="1"/>
            <p:nvPr/>
          </p:nvSpPr>
          <p:spPr>
            <a:xfrm>
              <a:off x="811677" y="183631"/>
              <a:ext cx="82855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solidFill>
                    <a:schemeClr val="bg1"/>
                  </a:solidFill>
                  <a:latin typeface="Georgia Pro" panose="02040502050405020303" pitchFamily="18" charset="0"/>
                  <a:cs typeface="Times New Roman" panose="02020603050405020304" pitchFamily="18" charset="0"/>
                </a:rPr>
                <a:t>TERRE RARE</a:t>
              </a:r>
            </a:p>
            <a:p>
              <a:r>
                <a:rPr lang="it-IT" sz="1600" dirty="0">
                  <a:solidFill>
                    <a:schemeClr val="bg1"/>
                  </a:solidFill>
                  <a:latin typeface="Georgia Pro" panose="02040502050405020303" pitchFamily="18" charset="0"/>
                  <a:cs typeface="Times New Roman" panose="02020603050405020304" pitchFamily="18" charset="0"/>
                </a:rPr>
                <a:t>La valorizzazione degli scarti estrattivi di Verbania</a:t>
              </a:r>
              <a:endParaRPr lang="it-IT" sz="2800" dirty="0">
                <a:latin typeface="Georgia Pro" panose="02040502050405020303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Immagine 11" descr="Immagine che contiene Carattere, testo, Elementi grafici, grafica&#10;&#10;Descrizione generata automaticamente">
              <a:extLst>
                <a:ext uri="{FF2B5EF4-FFF2-40B4-BE49-F238E27FC236}">
                  <a16:creationId xmlns:a16="http://schemas.microsoft.com/office/drawing/2014/main" id="{3006141C-8930-451E-92DB-8BD99B877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236" y="244750"/>
              <a:ext cx="575592" cy="600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45" name="Gruppo 44">
            <a:extLst>
              <a:ext uri="{FF2B5EF4-FFF2-40B4-BE49-F238E27FC236}">
                <a16:creationId xmlns:a16="http://schemas.microsoft.com/office/drawing/2014/main" id="{EE0C4E9B-A555-4C50-E672-0F4F8C691AEA}"/>
              </a:ext>
            </a:extLst>
          </p:cNvPr>
          <p:cNvGrpSpPr/>
          <p:nvPr/>
        </p:nvGrpSpPr>
        <p:grpSpPr>
          <a:xfrm>
            <a:off x="3421744" y="5024649"/>
            <a:ext cx="17589874" cy="1616134"/>
            <a:chOff x="3421744" y="5024649"/>
            <a:chExt cx="17589874" cy="1616134"/>
          </a:xfrm>
        </p:grpSpPr>
        <p:grpSp>
          <p:nvGrpSpPr>
            <p:cNvPr id="32" name="Gruppo 31">
              <a:extLst>
                <a:ext uri="{FF2B5EF4-FFF2-40B4-BE49-F238E27FC236}">
                  <a16:creationId xmlns:a16="http://schemas.microsoft.com/office/drawing/2014/main" id="{56587F82-83C7-C559-9274-89878C216397}"/>
                </a:ext>
              </a:extLst>
            </p:cNvPr>
            <p:cNvGrpSpPr/>
            <p:nvPr/>
          </p:nvGrpSpPr>
          <p:grpSpPr>
            <a:xfrm>
              <a:off x="3421744" y="5024651"/>
              <a:ext cx="5638800" cy="1602737"/>
              <a:chOff x="6728290" y="2719106"/>
              <a:chExt cx="5638800" cy="1602737"/>
            </a:xfrm>
          </p:grpSpPr>
          <p:sp>
            <p:nvSpPr>
              <p:cNvPr id="29" name="Rettangolo con angoli arrotondati 28">
                <a:extLst>
                  <a:ext uri="{FF2B5EF4-FFF2-40B4-BE49-F238E27FC236}">
                    <a16:creationId xmlns:a16="http://schemas.microsoft.com/office/drawing/2014/main" id="{4D0C8CC2-1206-7431-1BD5-D013DE6D0450}"/>
                  </a:ext>
                </a:extLst>
              </p:cNvPr>
              <p:cNvSpPr/>
              <p:nvPr/>
            </p:nvSpPr>
            <p:spPr>
              <a:xfrm>
                <a:off x="6728290" y="2719106"/>
                <a:ext cx="5638800" cy="1602737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30" name="Rettangolo con angoli arrotondati 29">
                <a:extLst>
                  <a:ext uri="{FF2B5EF4-FFF2-40B4-BE49-F238E27FC236}">
                    <a16:creationId xmlns:a16="http://schemas.microsoft.com/office/drawing/2014/main" id="{DA0F494E-76E8-45B0-BE73-A63BC316911F}"/>
                  </a:ext>
                </a:extLst>
              </p:cNvPr>
              <p:cNvSpPr/>
              <p:nvPr/>
            </p:nvSpPr>
            <p:spPr>
              <a:xfrm>
                <a:off x="6839658" y="2719106"/>
                <a:ext cx="5527432" cy="1602737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0"/>
                      <a:lumOff val="100000"/>
                    </a:schemeClr>
                  </a:gs>
                  <a:gs pos="35000">
                    <a:schemeClr val="accent3">
                      <a:lumMod val="0"/>
                      <a:lumOff val="10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04CF92E2-0DC3-507D-EA72-6AEBA3F8C663}"/>
                  </a:ext>
                </a:extLst>
              </p:cNvPr>
              <p:cNvSpPr txBox="1"/>
              <p:nvPr/>
            </p:nvSpPr>
            <p:spPr>
              <a:xfrm>
                <a:off x="7176395" y="2945264"/>
                <a:ext cx="4853957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it-IT" sz="1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</a:rPr>
                  <a:t>Gli scarti del </a:t>
                </a:r>
                <a:r>
                  <a:rPr lang="it-IT" sz="1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</a:rPr>
                  <a:t>granito bianco di Montorfano</a:t>
                </a:r>
                <a:r>
                  <a:rPr lang="it-IT" sz="1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</a:rPr>
                  <a:t>, coltivato a lungo per scopi ornamentali, vengono attualmente recuperati e trattati per la produzione di un concentrato quarzo-feldspatico destinato all’industria ceramica e vetraria.  </a:t>
                </a:r>
              </a:p>
            </p:txBody>
          </p:sp>
        </p:grpSp>
        <p:grpSp>
          <p:nvGrpSpPr>
            <p:cNvPr id="43" name="Gruppo 42">
              <a:extLst>
                <a:ext uri="{FF2B5EF4-FFF2-40B4-BE49-F238E27FC236}">
                  <a16:creationId xmlns:a16="http://schemas.microsoft.com/office/drawing/2014/main" id="{74497D8F-8EC5-CD82-2348-230ADA2893CD}"/>
                </a:ext>
              </a:extLst>
            </p:cNvPr>
            <p:cNvGrpSpPr/>
            <p:nvPr/>
          </p:nvGrpSpPr>
          <p:grpSpPr>
            <a:xfrm>
              <a:off x="9397281" y="5035728"/>
              <a:ext cx="5638800" cy="1605055"/>
              <a:chOff x="9397281" y="5035728"/>
              <a:chExt cx="5638800" cy="1605055"/>
            </a:xfrm>
          </p:grpSpPr>
          <p:grpSp>
            <p:nvGrpSpPr>
              <p:cNvPr id="33" name="Gruppo 32">
                <a:extLst>
                  <a:ext uri="{FF2B5EF4-FFF2-40B4-BE49-F238E27FC236}">
                    <a16:creationId xmlns:a16="http://schemas.microsoft.com/office/drawing/2014/main" id="{33AEE67E-A668-20A7-BF22-744DAE97323F}"/>
                  </a:ext>
                </a:extLst>
              </p:cNvPr>
              <p:cNvGrpSpPr/>
              <p:nvPr/>
            </p:nvGrpSpPr>
            <p:grpSpPr>
              <a:xfrm>
                <a:off x="9397281" y="5035728"/>
                <a:ext cx="5638800" cy="1602737"/>
                <a:chOff x="6728290" y="2719106"/>
                <a:chExt cx="5638800" cy="1602737"/>
              </a:xfrm>
            </p:grpSpPr>
            <p:sp>
              <p:nvSpPr>
                <p:cNvPr id="34" name="Rettangolo con angoli arrotondati 33">
                  <a:extLst>
                    <a:ext uri="{FF2B5EF4-FFF2-40B4-BE49-F238E27FC236}">
                      <a16:creationId xmlns:a16="http://schemas.microsoft.com/office/drawing/2014/main" id="{3250A3FD-A473-E282-9306-E476F32A560E}"/>
                    </a:ext>
                  </a:extLst>
                </p:cNvPr>
                <p:cNvSpPr/>
                <p:nvPr/>
              </p:nvSpPr>
              <p:spPr>
                <a:xfrm>
                  <a:off x="6728290" y="2719106"/>
                  <a:ext cx="5638800" cy="1602737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35" name="Rettangolo con angoli arrotondati 34">
                  <a:extLst>
                    <a:ext uri="{FF2B5EF4-FFF2-40B4-BE49-F238E27FC236}">
                      <a16:creationId xmlns:a16="http://schemas.microsoft.com/office/drawing/2014/main" id="{4C2E0EDF-6E0C-56B0-7D25-0885765822BC}"/>
                    </a:ext>
                  </a:extLst>
                </p:cNvPr>
                <p:cNvSpPr/>
                <p:nvPr/>
              </p:nvSpPr>
              <p:spPr>
                <a:xfrm>
                  <a:off x="6839658" y="2719106"/>
                  <a:ext cx="5527432" cy="1602737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accent3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  <p:sp>
              <p:nvSpPr>
                <p:cNvPr id="36" name="CasellaDiTesto 35">
                  <a:extLst>
                    <a:ext uri="{FF2B5EF4-FFF2-40B4-BE49-F238E27FC236}">
                      <a16:creationId xmlns:a16="http://schemas.microsoft.com/office/drawing/2014/main" id="{A2A7E9A8-ECBE-5596-6551-0125F281F7EE}"/>
                    </a:ext>
                  </a:extLst>
                </p:cNvPr>
                <p:cNvSpPr txBox="1"/>
                <p:nvPr/>
              </p:nvSpPr>
              <p:spPr>
                <a:xfrm>
                  <a:off x="7144157" y="3032343"/>
                  <a:ext cx="4853957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it-IT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</a:rPr>
                    <a:t>Il riutilizzo dello sfrido lapideo rappresenta un ottimo esempio di </a:t>
                  </a:r>
                  <a:r>
                    <a:rPr lang="it-IT" sz="14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</a:rPr>
                    <a:t>economia circolare</a:t>
                  </a:r>
                  <a:r>
                    <a:rPr lang="it-IT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</a:rPr>
                    <a:t>, evitando l’apertura di nuovi siti estrattivi e ripristinando le discariche minerarie storiche.</a:t>
                  </a:r>
                </a:p>
              </p:txBody>
            </p:sp>
          </p:grpSp>
          <p:sp>
            <p:nvSpPr>
              <p:cNvPr id="41" name="Rettangolo con angoli arrotondati 40">
                <a:extLst>
                  <a:ext uri="{FF2B5EF4-FFF2-40B4-BE49-F238E27FC236}">
                    <a16:creationId xmlns:a16="http://schemas.microsoft.com/office/drawing/2014/main" id="{F31E8AE8-292B-559C-DF63-1B926BAE6274}"/>
                  </a:ext>
                </a:extLst>
              </p:cNvPr>
              <p:cNvSpPr/>
              <p:nvPr/>
            </p:nvSpPr>
            <p:spPr>
              <a:xfrm>
                <a:off x="9397281" y="5038046"/>
                <a:ext cx="5638800" cy="1602737"/>
              </a:xfrm>
              <a:prstGeom prst="roundRect">
                <a:avLst/>
              </a:prstGeom>
              <a:solidFill>
                <a:schemeClr val="bg1">
                  <a:alpha val="5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  <p:grpSp>
          <p:nvGrpSpPr>
            <p:cNvPr id="44" name="Gruppo 43">
              <a:extLst>
                <a:ext uri="{FF2B5EF4-FFF2-40B4-BE49-F238E27FC236}">
                  <a16:creationId xmlns:a16="http://schemas.microsoft.com/office/drawing/2014/main" id="{4B73DABD-3025-5098-B282-0E3BDBFD4AF6}"/>
                </a:ext>
              </a:extLst>
            </p:cNvPr>
            <p:cNvGrpSpPr/>
            <p:nvPr/>
          </p:nvGrpSpPr>
          <p:grpSpPr>
            <a:xfrm>
              <a:off x="15372818" y="5024649"/>
              <a:ext cx="5638800" cy="1615173"/>
              <a:chOff x="15372818" y="5024649"/>
              <a:chExt cx="5638800" cy="1615173"/>
            </a:xfrm>
          </p:grpSpPr>
          <p:grpSp>
            <p:nvGrpSpPr>
              <p:cNvPr id="37" name="Gruppo 36">
                <a:extLst>
                  <a:ext uri="{FF2B5EF4-FFF2-40B4-BE49-F238E27FC236}">
                    <a16:creationId xmlns:a16="http://schemas.microsoft.com/office/drawing/2014/main" id="{31F85358-7860-980E-534C-99FB08FBA5BE}"/>
                  </a:ext>
                </a:extLst>
              </p:cNvPr>
              <p:cNvGrpSpPr/>
              <p:nvPr/>
            </p:nvGrpSpPr>
            <p:grpSpPr>
              <a:xfrm>
                <a:off x="15372818" y="5024649"/>
                <a:ext cx="5638800" cy="1602737"/>
                <a:chOff x="6728290" y="2719106"/>
                <a:chExt cx="5638800" cy="1602737"/>
              </a:xfrm>
            </p:grpSpPr>
            <p:sp>
              <p:nvSpPr>
                <p:cNvPr id="38" name="Rettangolo con angoli arrotondati 37">
                  <a:extLst>
                    <a:ext uri="{FF2B5EF4-FFF2-40B4-BE49-F238E27FC236}">
                      <a16:creationId xmlns:a16="http://schemas.microsoft.com/office/drawing/2014/main" id="{F7E47672-1FBD-913F-ADED-1A4BD86F44B5}"/>
                    </a:ext>
                  </a:extLst>
                </p:cNvPr>
                <p:cNvSpPr/>
                <p:nvPr/>
              </p:nvSpPr>
              <p:spPr>
                <a:xfrm>
                  <a:off x="6728290" y="2719106"/>
                  <a:ext cx="5638800" cy="1602737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39" name="Rettangolo con angoli arrotondati 38">
                  <a:extLst>
                    <a:ext uri="{FF2B5EF4-FFF2-40B4-BE49-F238E27FC236}">
                      <a16:creationId xmlns:a16="http://schemas.microsoft.com/office/drawing/2014/main" id="{78BBAF4E-6287-0F5D-C3C8-910968C16F7E}"/>
                    </a:ext>
                  </a:extLst>
                </p:cNvPr>
                <p:cNvSpPr/>
                <p:nvPr/>
              </p:nvSpPr>
              <p:spPr>
                <a:xfrm>
                  <a:off x="6839658" y="2719106"/>
                  <a:ext cx="5527432" cy="1602737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accent3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  <p:sp>
              <p:nvSpPr>
                <p:cNvPr id="40" name="CasellaDiTesto 39">
                  <a:extLst>
                    <a:ext uri="{FF2B5EF4-FFF2-40B4-BE49-F238E27FC236}">
                      <a16:creationId xmlns:a16="http://schemas.microsoft.com/office/drawing/2014/main" id="{EAC1B605-881F-968E-433D-2E894170D4D4}"/>
                    </a:ext>
                  </a:extLst>
                </p:cNvPr>
                <p:cNvSpPr txBox="1"/>
                <p:nvPr/>
              </p:nvSpPr>
              <p:spPr>
                <a:xfrm>
                  <a:off x="7176395" y="2999478"/>
                  <a:ext cx="4853957" cy="11695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it-IT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</a:rPr>
                    <a:t>Lo scarto del trattamento industriale può essere valorizzato aumentando l’</a:t>
                  </a:r>
                  <a:r>
                    <a:rPr lang="it-IT" sz="14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</a:rPr>
                    <a:t>arricchimento in terre rare</a:t>
                  </a:r>
                  <a:r>
                    <a:rPr lang="it-IT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</a:rPr>
                    <a:t>, presenti nel granito in concentrazioni non economiche, attraverso ulteriori trattamenti a scala industriale e di laboratorio.</a:t>
                  </a:r>
                </a:p>
                <a:p>
                  <a:pPr algn="just"/>
                  <a:r>
                    <a:rPr lang="it-IT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</a:rPr>
                    <a:t> </a:t>
                  </a:r>
                </a:p>
              </p:txBody>
            </p:sp>
          </p:grpSp>
          <p:sp>
            <p:nvSpPr>
              <p:cNvPr id="42" name="Rettangolo con angoli arrotondati 41">
                <a:extLst>
                  <a:ext uri="{FF2B5EF4-FFF2-40B4-BE49-F238E27FC236}">
                    <a16:creationId xmlns:a16="http://schemas.microsoft.com/office/drawing/2014/main" id="{EEF7BFDF-15E9-A46D-E364-A9C435E66085}"/>
                  </a:ext>
                </a:extLst>
              </p:cNvPr>
              <p:cNvSpPr/>
              <p:nvPr/>
            </p:nvSpPr>
            <p:spPr>
              <a:xfrm>
                <a:off x="15372818" y="5037085"/>
                <a:ext cx="5638800" cy="1602737"/>
              </a:xfrm>
              <a:prstGeom prst="roundRect">
                <a:avLst/>
              </a:prstGeom>
              <a:solidFill>
                <a:schemeClr val="bg1">
                  <a:alpha val="5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</p:grpSp>
      <p:grpSp>
        <p:nvGrpSpPr>
          <p:cNvPr id="69" name="Gruppo 68">
            <a:extLst>
              <a:ext uri="{FF2B5EF4-FFF2-40B4-BE49-F238E27FC236}">
                <a16:creationId xmlns:a16="http://schemas.microsoft.com/office/drawing/2014/main" id="{4967EA71-24EA-6D88-AEFB-6264E3D9A112}"/>
              </a:ext>
            </a:extLst>
          </p:cNvPr>
          <p:cNvGrpSpPr/>
          <p:nvPr/>
        </p:nvGrpSpPr>
        <p:grpSpPr>
          <a:xfrm>
            <a:off x="356554" y="1244627"/>
            <a:ext cx="11302044" cy="3538760"/>
            <a:chOff x="356554" y="1244627"/>
            <a:chExt cx="11302044" cy="3538760"/>
          </a:xfrm>
        </p:grpSpPr>
        <p:grpSp>
          <p:nvGrpSpPr>
            <p:cNvPr id="28" name="Gruppo 27">
              <a:extLst>
                <a:ext uri="{FF2B5EF4-FFF2-40B4-BE49-F238E27FC236}">
                  <a16:creationId xmlns:a16="http://schemas.microsoft.com/office/drawing/2014/main" id="{C06E7682-5AC5-2667-7BCD-00F9153DE0EA}"/>
                </a:ext>
              </a:extLst>
            </p:cNvPr>
            <p:cNvGrpSpPr/>
            <p:nvPr/>
          </p:nvGrpSpPr>
          <p:grpSpPr>
            <a:xfrm>
              <a:off x="3491671" y="1244627"/>
              <a:ext cx="8166927" cy="3538760"/>
              <a:chOff x="2558610" y="1197974"/>
              <a:chExt cx="8166927" cy="3538760"/>
            </a:xfrm>
          </p:grpSpPr>
          <p:pic>
            <p:nvPicPr>
              <p:cNvPr id="7" name="Immagine 6" descr="Immagine che contiene aria aperta, Aerofotogrammetria, paesaggio, natura&#10;&#10;Descrizione generata automaticamente">
                <a:extLst>
                  <a:ext uri="{FF2B5EF4-FFF2-40B4-BE49-F238E27FC236}">
                    <a16:creationId xmlns:a16="http://schemas.microsoft.com/office/drawing/2014/main" id="{EF46F30E-1410-14CB-32A6-B869DB6C1C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58610" y="1378356"/>
                <a:ext cx="4907124" cy="2767073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grpSp>
            <p:nvGrpSpPr>
              <p:cNvPr id="20" name="Gruppo 19">
                <a:extLst>
                  <a:ext uri="{FF2B5EF4-FFF2-40B4-BE49-F238E27FC236}">
                    <a16:creationId xmlns:a16="http://schemas.microsoft.com/office/drawing/2014/main" id="{528BDD34-3BEC-3D57-AA12-9AE9569ADEE0}"/>
                  </a:ext>
                </a:extLst>
              </p:cNvPr>
              <p:cNvGrpSpPr/>
              <p:nvPr/>
            </p:nvGrpSpPr>
            <p:grpSpPr>
              <a:xfrm>
                <a:off x="7465733" y="1197974"/>
                <a:ext cx="3259804" cy="2498910"/>
                <a:chOff x="8685265" y="1139790"/>
                <a:chExt cx="4049857" cy="3118585"/>
              </a:xfrm>
            </p:grpSpPr>
            <p:pic>
              <p:nvPicPr>
                <p:cNvPr id="14" name="Immagine 13">
                  <a:extLst>
                    <a:ext uri="{FF2B5EF4-FFF2-40B4-BE49-F238E27FC236}">
                      <a16:creationId xmlns:a16="http://schemas.microsoft.com/office/drawing/2014/main" id="{92B0CB14-49D9-5E95-28C7-85A6E61599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colorTemperature colorTemp="7200"/>
                          </a14:imgEffect>
                          <a14:imgEffect>
                            <a14:brightnessContrast bright="5000"/>
                          </a14:imgEffect>
                        </a14:imgLayer>
                      </a14:imgProps>
                    </a:ext>
                  </a:extLst>
                </a:blip>
                <a:srcRect b="21511"/>
                <a:stretch/>
              </p:blipFill>
              <p:spPr>
                <a:xfrm>
                  <a:off x="8685265" y="1139790"/>
                  <a:ext cx="4049857" cy="2597251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grpSp>
              <p:nvGrpSpPr>
                <p:cNvPr id="17" name="Gruppo 16">
                  <a:extLst>
                    <a:ext uri="{FF2B5EF4-FFF2-40B4-BE49-F238E27FC236}">
                      <a16:creationId xmlns:a16="http://schemas.microsoft.com/office/drawing/2014/main" id="{9753A1DB-A034-936B-B824-72F5D2EB3C6F}"/>
                    </a:ext>
                  </a:extLst>
                </p:cNvPr>
                <p:cNvGrpSpPr/>
                <p:nvPr/>
              </p:nvGrpSpPr>
              <p:grpSpPr>
                <a:xfrm>
                  <a:off x="10799025" y="3235003"/>
                  <a:ext cx="91434" cy="1023372"/>
                  <a:chOff x="7562963" y="3226613"/>
                  <a:chExt cx="91434" cy="1023372"/>
                </a:xfrm>
              </p:grpSpPr>
              <p:cxnSp>
                <p:nvCxnSpPr>
                  <p:cNvPr id="18" name="Connettore diritto 17">
                    <a:extLst>
                      <a:ext uri="{FF2B5EF4-FFF2-40B4-BE49-F238E27FC236}">
                        <a16:creationId xmlns:a16="http://schemas.microsoft.com/office/drawing/2014/main" id="{4978035A-0F29-3D28-7194-56D8934A962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608681" y="3334950"/>
                    <a:ext cx="1" cy="915035"/>
                  </a:xfrm>
                  <a:prstGeom prst="line">
                    <a:avLst/>
                  </a:prstGeom>
                  <a:ln w="19050">
                    <a:solidFill>
                      <a:srgbClr val="FBFA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9" name="Ovale 18">
                    <a:extLst>
                      <a:ext uri="{FF2B5EF4-FFF2-40B4-BE49-F238E27FC236}">
                        <a16:creationId xmlns:a16="http://schemas.microsoft.com/office/drawing/2014/main" id="{94965F3C-94CB-8E5E-5693-D2E431F13A5F}"/>
                      </a:ext>
                    </a:extLst>
                  </p:cNvPr>
                  <p:cNvSpPr/>
                  <p:nvPr/>
                </p:nvSpPr>
                <p:spPr>
                  <a:xfrm>
                    <a:off x="7562963" y="3226613"/>
                    <a:ext cx="91434" cy="108337"/>
                  </a:xfrm>
                  <a:prstGeom prst="ellipse">
                    <a:avLst/>
                  </a:prstGeom>
                  <a:solidFill>
                    <a:srgbClr val="036452"/>
                  </a:solidFill>
                  <a:ln>
                    <a:solidFill>
                      <a:srgbClr val="FBFAFF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</p:grpSp>
          <p:cxnSp>
            <p:nvCxnSpPr>
              <p:cNvPr id="21" name="Connettore diritto 20">
                <a:extLst>
                  <a:ext uri="{FF2B5EF4-FFF2-40B4-BE49-F238E27FC236}">
                    <a16:creationId xmlns:a16="http://schemas.microsoft.com/office/drawing/2014/main" id="{EB330A10-D96F-8055-62E2-494E36E1AB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59177" y="2709645"/>
                <a:ext cx="1815860" cy="0"/>
              </a:xfrm>
              <a:prstGeom prst="line">
                <a:avLst/>
              </a:prstGeom>
              <a:ln w="19050">
                <a:solidFill>
                  <a:srgbClr val="FBFA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Ovale 23">
                <a:extLst>
                  <a:ext uri="{FF2B5EF4-FFF2-40B4-BE49-F238E27FC236}">
                    <a16:creationId xmlns:a16="http://schemas.microsoft.com/office/drawing/2014/main" id="{1D7F6482-6AB9-C8F5-3751-CB705B7DC263}"/>
                  </a:ext>
                </a:extLst>
              </p:cNvPr>
              <p:cNvSpPr/>
              <p:nvPr/>
            </p:nvSpPr>
            <p:spPr>
              <a:xfrm>
                <a:off x="6025513" y="2666240"/>
                <a:ext cx="73597" cy="86810"/>
              </a:xfrm>
              <a:prstGeom prst="ellipse">
                <a:avLst/>
              </a:prstGeom>
              <a:solidFill>
                <a:srgbClr val="036452"/>
              </a:solidFill>
              <a:ln>
                <a:solidFill>
                  <a:srgbClr val="FBFA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5" name="Ovale 24">
                <a:extLst>
                  <a:ext uri="{FF2B5EF4-FFF2-40B4-BE49-F238E27FC236}">
                    <a16:creationId xmlns:a16="http://schemas.microsoft.com/office/drawing/2014/main" id="{6598740C-86E4-E704-00CE-0A0B10B12D89}"/>
                  </a:ext>
                </a:extLst>
              </p:cNvPr>
              <p:cNvSpPr/>
              <p:nvPr/>
            </p:nvSpPr>
            <p:spPr>
              <a:xfrm>
                <a:off x="8575588" y="3382347"/>
                <a:ext cx="1365988" cy="1354387"/>
              </a:xfrm>
              <a:prstGeom prst="ellipse">
                <a:avLst/>
              </a:prstGeom>
              <a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bright="11000" contrast="14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  <p:pic>
          <p:nvPicPr>
            <p:cNvPr id="48" name="Immagine 47">
              <a:extLst>
                <a:ext uri="{FF2B5EF4-FFF2-40B4-BE49-F238E27FC236}">
                  <a16:creationId xmlns:a16="http://schemas.microsoft.com/office/drawing/2014/main" id="{AE870029-F721-D785-8D1A-BA2BC9183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6554" y="1709027"/>
              <a:ext cx="3065190" cy="23336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994802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A4C506A-C9AC-D245-BCF1-BDF4E6809B0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4A3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2E3F49DF-17B1-8D4F-42A4-2305D686BA6A}"/>
              </a:ext>
            </a:extLst>
          </p:cNvPr>
          <p:cNvGrpSpPr/>
          <p:nvPr/>
        </p:nvGrpSpPr>
        <p:grpSpPr>
          <a:xfrm>
            <a:off x="166236" y="183631"/>
            <a:ext cx="8930962" cy="707886"/>
            <a:chOff x="166236" y="183631"/>
            <a:chExt cx="8930962" cy="707886"/>
          </a:xfrm>
        </p:grpSpPr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8ED1C80F-5984-DE44-1F7A-7ACF1E92833E}"/>
                </a:ext>
              </a:extLst>
            </p:cNvPr>
            <p:cNvSpPr txBox="1"/>
            <p:nvPr/>
          </p:nvSpPr>
          <p:spPr>
            <a:xfrm>
              <a:off x="811677" y="183631"/>
              <a:ext cx="82855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solidFill>
                    <a:schemeClr val="bg1"/>
                  </a:solidFill>
                  <a:latin typeface="Georgia Pro" panose="02040502050405020303" pitchFamily="18" charset="0"/>
                  <a:cs typeface="Times New Roman" panose="02020603050405020304" pitchFamily="18" charset="0"/>
                </a:rPr>
                <a:t>TERRE RARE</a:t>
              </a:r>
            </a:p>
            <a:p>
              <a:r>
                <a:rPr lang="it-IT" sz="1600" dirty="0">
                  <a:solidFill>
                    <a:schemeClr val="bg1"/>
                  </a:solidFill>
                  <a:latin typeface="Georgia Pro" panose="02040502050405020303" pitchFamily="18" charset="0"/>
                  <a:cs typeface="Times New Roman" panose="02020603050405020304" pitchFamily="18" charset="0"/>
                </a:rPr>
                <a:t>La valorizzazione degli scarti estrattivi di Verbania</a:t>
              </a:r>
              <a:endParaRPr lang="it-IT" sz="2800" dirty="0">
                <a:latin typeface="Georgia Pro" panose="02040502050405020303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Immagine 11" descr="Immagine che contiene Carattere, testo, Elementi grafici, grafica&#10;&#10;Descrizione generata automaticamente">
              <a:extLst>
                <a:ext uri="{FF2B5EF4-FFF2-40B4-BE49-F238E27FC236}">
                  <a16:creationId xmlns:a16="http://schemas.microsoft.com/office/drawing/2014/main" id="{3006141C-8930-451E-92DB-8BD99B877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236" y="244750"/>
              <a:ext cx="575592" cy="600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45" name="Gruppo 44">
            <a:extLst>
              <a:ext uri="{FF2B5EF4-FFF2-40B4-BE49-F238E27FC236}">
                <a16:creationId xmlns:a16="http://schemas.microsoft.com/office/drawing/2014/main" id="{EE0C4E9B-A555-4C50-E672-0F4F8C691AEA}"/>
              </a:ext>
            </a:extLst>
          </p:cNvPr>
          <p:cNvGrpSpPr/>
          <p:nvPr/>
        </p:nvGrpSpPr>
        <p:grpSpPr>
          <a:xfrm>
            <a:off x="-2594163" y="4997115"/>
            <a:ext cx="17589875" cy="1615174"/>
            <a:chOff x="3421743" y="5024648"/>
            <a:chExt cx="17589875" cy="1615174"/>
          </a:xfrm>
        </p:grpSpPr>
        <p:grpSp>
          <p:nvGrpSpPr>
            <p:cNvPr id="32" name="Gruppo 31">
              <a:extLst>
                <a:ext uri="{FF2B5EF4-FFF2-40B4-BE49-F238E27FC236}">
                  <a16:creationId xmlns:a16="http://schemas.microsoft.com/office/drawing/2014/main" id="{56587F82-83C7-C559-9274-89878C216397}"/>
                </a:ext>
              </a:extLst>
            </p:cNvPr>
            <p:cNvGrpSpPr/>
            <p:nvPr/>
          </p:nvGrpSpPr>
          <p:grpSpPr>
            <a:xfrm>
              <a:off x="3421744" y="5024651"/>
              <a:ext cx="5638800" cy="1602737"/>
              <a:chOff x="6728290" y="2719106"/>
              <a:chExt cx="5638800" cy="1602737"/>
            </a:xfrm>
          </p:grpSpPr>
          <p:sp>
            <p:nvSpPr>
              <p:cNvPr id="29" name="Rettangolo con angoli arrotondati 28">
                <a:extLst>
                  <a:ext uri="{FF2B5EF4-FFF2-40B4-BE49-F238E27FC236}">
                    <a16:creationId xmlns:a16="http://schemas.microsoft.com/office/drawing/2014/main" id="{4D0C8CC2-1206-7431-1BD5-D013DE6D0450}"/>
                  </a:ext>
                </a:extLst>
              </p:cNvPr>
              <p:cNvSpPr/>
              <p:nvPr/>
            </p:nvSpPr>
            <p:spPr>
              <a:xfrm>
                <a:off x="6728290" y="2719106"/>
                <a:ext cx="5638800" cy="1602737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0" name="Rettangolo con angoli arrotondati 29">
                <a:extLst>
                  <a:ext uri="{FF2B5EF4-FFF2-40B4-BE49-F238E27FC236}">
                    <a16:creationId xmlns:a16="http://schemas.microsoft.com/office/drawing/2014/main" id="{DA0F494E-76E8-45B0-BE73-A63BC316911F}"/>
                  </a:ext>
                </a:extLst>
              </p:cNvPr>
              <p:cNvSpPr/>
              <p:nvPr/>
            </p:nvSpPr>
            <p:spPr>
              <a:xfrm>
                <a:off x="6839658" y="2719106"/>
                <a:ext cx="5527432" cy="1602737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0"/>
                      <a:lumOff val="100000"/>
                    </a:schemeClr>
                  </a:gs>
                  <a:gs pos="35000">
                    <a:schemeClr val="accent3">
                      <a:lumMod val="0"/>
                      <a:lumOff val="10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04CF92E2-0DC3-507D-EA72-6AEBA3F8C663}"/>
                  </a:ext>
                </a:extLst>
              </p:cNvPr>
              <p:cNvSpPr txBox="1"/>
              <p:nvPr/>
            </p:nvSpPr>
            <p:spPr>
              <a:xfrm>
                <a:off x="7176395" y="2945264"/>
                <a:ext cx="4853957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it-IT" sz="1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</a:rPr>
                  <a:t>Gli scarti del </a:t>
                </a:r>
                <a:r>
                  <a:rPr lang="it-IT" sz="1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</a:rPr>
                  <a:t>granito bianco di Montorfano</a:t>
                </a:r>
                <a:r>
                  <a:rPr lang="it-IT" sz="1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</a:rPr>
                  <a:t>, coltivato a lungo per scopi ornamentali, vengono attualmente recuperati e trattati per la produzione di un concentrato quarzo-feldspatico destinato all’industria ceramica e vetraria.  </a:t>
                </a:r>
              </a:p>
            </p:txBody>
          </p:sp>
        </p:grpSp>
        <p:grpSp>
          <p:nvGrpSpPr>
            <p:cNvPr id="43" name="Gruppo 42">
              <a:extLst>
                <a:ext uri="{FF2B5EF4-FFF2-40B4-BE49-F238E27FC236}">
                  <a16:creationId xmlns:a16="http://schemas.microsoft.com/office/drawing/2014/main" id="{74497D8F-8EC5-CD82-2348-230ADA2893CD}"/>
                </a:ext>
              </a:extLst>
            </p:cNvPr>
            <p:cNvGrpSpPr/>
            <p:nvPr/>
          </p:nvGrpSpPr>
          <p:grpSpPr>
            <a:xfrm>
              <a:off x="3421743" y="5024648"/>
              <a:ext cx="11614338" cy="1613817"/>
              <a:chOff x="3421743" y="5024648"/>
              <a:chExt cx="11614338" cy="1613817"/>
            </a:xfrm>
          </p:grpSpPr>
          <p:grpSp>
            <p:nvGrpSpPr>
              <p:cNvPr id="33" name="Gruppo 32">
                <a:extLst>
                  <a:ext uri="{FF2B5EF4-FFF2-40B4-BE49-F238E27FC236}">
                    <a16:creationId xmlns:a16="http://schemas.microsoft.com/office/drawing/2014/main" id="{33AEE67E-A668-20A7-BF22-744DAE97323F}"/>
                  </a:ext>
                </a:extLst>
              </p:cNvPr>
              <p:cNvGrpSpPr/>
              <p:nvPr/>
            </p:nvGrpSpPr>
            <p:grpSpPr>
              <a:xfrm>
                <a:off x="9397281" y="5035728"/>
                <a:ext cx="5638800" cy="1602737"/>
                <a:chOff x="6728290" y="2719106"/>
                <a:chExt cx="5638800" cy="1602737"/>
              </a:xfrm>
            </p:grpSpPr>
            <p:sp>
              <p:nvSpPr>
                <p:cNvPr id="34" name="Rettangolo con angoli arrotondati 33">
                  <a:extLst>
                    <a:ext uri="{FF2B5EF4-FFF2-40B4-BE49-F238E27FC236}">
                      <a16:creationId xmlns:a16="http://schemas.microsoft.com/office/drawing/2014/main" id="{3250A3FD-A473-E282-9306-E476F32A560E}"/>
                    </a:ext>
                  </a:extLst>
                </p:cNvPr>
                <p:cNvSpPr/>
                <p:nvPr/>
              </p:nvSpPr>
              <p:spPr>
                <a:xfrm>
                  <a:off x="6728290" y="2719106"/>
                  <a:ext cx="5638800" cy="1602737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35" name="Rettangolo con angoli arrotondati 34">
                  <a:extLst>
                    <a:ext uri="{FF2B5EF4-FFF2-40B4-BE49-F238E27FC236}">
                      <a16:creationId xmlns:a16="http://schemas.microsoft.com/office/drawing/2014/main" id="{4C2E0EDF-6E0C-56B0-7D25-0885765822BC}"/>
                    </a:ext>
                  </a:extLst>
                </p:cNvPr>
                <p:cNvSpPr/>
                <p:nvPr/>
              </p:nvSpPr>
              <p:spPr>
                <a:xfrm>
                  <a:off x="6839658" y="2719106"/>
                  <a:ext cx="5527432" cy="1602737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accent3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  <p:sp>
              <p:nvSpPr>
                <p:cNvPr id="36" name="CasellaDiTesto 35">
                  <a:extLst>
                    <a:ext uri="{FF2B5EF4-FFF2-40B4-BE49-F238E27FC236}">
                      <a16:creationId xmlns:a16="http://schemas.microsoft.com/office/drawing/2014/main" id="{A2A7E9A8-ECBE-5596-6551-0125F281F7EE}"/>
                    </a:ext>
                  </a:extLst>
                </p:cNvPr>
                <p:cNvSpPr txBox="1"/>
                <p:nvPr/>
              </p:nvSpPr>
              <p:spPr>
                <a:xfrm>
                  <a:off x="7144157" y="3032343"/>
                  <a:ext cx="4853957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it-IT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</a:rPr>
                    <a:t>Il riutilizzo dello sfrido lapideo rappresenta un ottimo esempio di </a:t>
                  </a:r>
                  <a:r>
                    <a:rPr lang="it-IT" sz="14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</a:rPr>
                    <a:t>economia circolare</a:t>
                  </a:r>
                  <a:r>
                    <a:rPr lang="it-IT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</a:rPr>
                    <a:t>, evitando l’apertura di nuovi siti estrattivi e ripristinando le discariche minerarie storiche.</a:t>
                  </a:r>
                </a:p>
              </p:txBody>
            </p:sp>
          </p:grpSp>
          <p:sp>
            <p:nvSpPr>
              <p:cNvPr id="41" name="Rettangolo con angoli arrotondati 40">
                <a:extLst>
                  <a:ext uri="{FF2B5EF4-FFF2-40B4-BE49-F238E27FC236}">
                    <a16:creationId xmlns:a16="http://schemas.microsoft.com/office/drawing/2014/main" id="{F31E8AE8-292B-559C-DF63-1B926BAE6274}"/>
                  </a:ext>
                </a:extLst>
              </p:cNvPr>
              <p:cNvSpPr/>
              <p:nvPr/>
            </p:nvSpPr>
            <p:spPr>
              <a:xfrm>
                <a:off x="3421743" y="5024648"/>
                <a:ext cx="5638800" cy="1602737"/>
              </a:xfrm>
              <a:prstGeom prst="roundRect">
                <a:avLst/>
              </a:prstGeom>
              <a:solidFill>
                <a:schemeClr val="bg1">
                  <a:alpha val="5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  <p:grpSp>
          <p:nvGrpSpPr>
            <p:cNvPr id="44" name="Gruppo 43">
              <a:extLst>
                <a:ext uri="{FF2B5EF4-FFF2-40B4-BE49-F238E27FC236}">
                  <a16:creationId xmlns:a16="http://schemas.microsoft.com/office/drawing/2014/main" id="{4B73DABD-3025-5098-B282-0E3BDBFD4AF6}"/>
                </a:ext>
              </a:extLst>
            </p:cNvPr>
            <p:cNvGrpSpPr/>
            <p:nvPr/>
          </p:nvGrpSpPr>
          <p:grpSpPr>
            <a:xfrm>
              <a:off x="15372818" y="5024649"/>
              <a:ext cx="5638800" cy="1615173"/>
              <a:chOff x="15372818" y="5024649"/>
              <a:chExt cx="5638800" cy="1615173"/>
            </a:xfrm>
          </p:grpSpPr>
          <p:grpSp>
            <p:nvGrpSpPr>
              <p:cNvPr id="37" name="Gruppo 36">
                <a:extLst>
                  <a:ext uri="{FF2B5EF4-FFF2-40B4-BE49-F238E27FC236}">
                    <a16:creationId xmlns:a16="http://schemas.microsoft.com/office/drawing/2014/main" id="{31F85358-7860-980E-534C-99FB08FBA5BE}"/>
                  </a:ext>
                </a:extLst>
              </p:cNvPr>
              <p:cNvGrpSpPr/>
              <p:nvPr/>
            </p:nvGrpSpPr>
            <p:grpSpPr>
              <a:xfrm>
                <a:off x="15372818" y="5024649"/>
                <a:ext cx="5638800" cy="1602737"/>
                <a:chOff x="6728290" y="2719106"/>
                <a:chExt cx="5638800" cy="1602737"/>
              </a:xfrm>
            </p:grpSpPr>
            <p:sp>
              <p:nvSpPr>
                <p:cNvPr id="38" name="Rettangolo con angoli arrotondati 37">
                  <a:extLst>
                    <a:ext uri="{FF2B5EF4-FFF2-40B4-BE49-F238E27FC236}">
                      <a16:creationId xmlns:a16="http://schemas.microsoft.com/office/drawing/2014/main" id="{F7E47672-1FBD-913F-ADED-1A4BD86F44B5}"/>
                    </a:ext>
                  </a:extLst>
                </p:cNvPr>
                <p:cNvSpPr/>
                <p:nvPr/>
              </p:nvSpPr>
              <p:spPr>
                <a:xfrm>
                  <a:off x="6728290" y="2719106"/>
                  <a:ext cx="5638800" cy="1602737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39" name="Rettangolo con angoli arrotondati 38">
                  <a:extLst>
                    <a:ext uri="{FF2B5EF4-FFF2-40B4-BE49-F238E27FC236}">
                      <a16:creationId xmlns:a16="http://schemas.microsoft.com/office/drawing/2014/main" id="{78BBAF4E-6287-0F5D-C3C8-910968C16F7E}"/>
                    </a:ext>
                  </a:extLst>
                </p:cNvPr>
                <p:cNvSpPr/>
                <p:nvPr/>
              </p:nvSpPr>
              <p:spPr>
                <a:xfrm>
                  <a:off x="6839658" y="2719106"/>
                  <a:ext cx="5527432" cy="1602737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accent3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  <p:sp>
              <p:nvSpPr>
                <p:cNvPr id="40" name="CasellaDiTesto 39">
                  <a:extLst>
                    <a:ext uri="{FF2B5EF4-FFF2-40B4-BE49-F238E27FC236}">
                      <a16:creationId xmlns:a16="http://schemas.microsoft.com/office/drawing/2014/main" id="{EAC1B605-881F-968E-433D-2E894170D4D4}"/>
                    </a:ext>
                  </a:extLst>
                </p:cNvPr>
                <p:cNvSpPr txBox="1"/>
                <p:nvPr/>
              </p:nvSpPr>
              <p:spPr>
                <a:xfrm>
                  <a:off x="7176395" y="2999478"/>
                  <a:ext cx="4853957" cy="11695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it-IT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</a:rPr>
                    <a:t>Lo scarto del trattamento industriale può essere valorizzato aumentando l’</a:t>
                  </a:r>
                  <a:r>
                    <a:rPr lang="it-IT" sz="14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</a:rPr>
                    <a:t>arricchimento in terre rare</a:t>
                  </a:r>
                  <a:r>
                    <a:rPr lang="it-IT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</a:rPr>
                    <a:t>, presenti nel granito in concentrazioni non economiche, attraverso ulteriori trattamenti a scala industriale e di laboratorio.</a:t>
                  </a:r>
                </a:p>
                <a:p>
                  <a:pPr algn="just"/>
                  <a:r>
                    <a:rPr lang="it-IT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</a:rPr>
                    <a:t> </a:t>
                  </a:r>
                </a:p>
              </p:txBody>
            </p:sp>
          </p:grpSp>
          <p:sp>
            <p:nvSpPr>
              <p:cNvPr id="42" name="Rettangolo con angoli arrotondati 41">
                <a:extLst>
                  <a:ext uri="{FF2B5EF4-FFF2-40B4-BE49-F238E27FC236}">
                    <a16:creationId xmlns:a16="http://schemas.microsoft.com/office/drawing/2014/main" id="{EEF7BFDF-15E9-A46D-E364-A9C435E66085}"/>
                  </a:ext>
                </a:extLst>
              </p:cNvPr>
              <p:cNvSpPr/>
              <p:nvPr/>
            </p:nvSpPr>
            <p:spPr>
              <a:xfrm>
                <a:off x="15372818" y="5037085"/>
                <a:ext cx="5638800" cy="1602737"/>
              </a:xfrm>
              <a:prstGeom prst="roundRect">
                <a:avLst/>
              </a:prstGeom>
              <a:solidFill>
                <a:schemeClr val="bg1">
                  <a:alpha val="5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</p:grpSp>
      <p:grpSp>
        <p:nvGrpSpPr>
          <p:cNvPr id="2" name="Gruppo 1">
            <a:extLst>
              <a:ext uri="{FF2B5EF4-FFF2-40B4-BE49-F238E27FC236}">
                <a16:creationId xmlns:a16="http://schemas.microsoft.com/office/drawing/2014/main" id="{08C02F8D-AF51-2C47-3493-10920B1CEA1F}"/>
              </a:ext>
            </a:extLst>
          </p:cNvPr>
          <p:cNvGrpSpPr/>
          <p:nvPr/>
        </p:nvGrpSpPr>
        <p:grpSpPr>
          <a:xfrm>
            <a:off x="356554" y="1244627"/>
            <a:ext cx="11302044" cy="3538760"/>
            <a:chOff x="356554" y="1244627"/>
            <a:chExt cx="11302044" cy="3538760"/>
          </a:xfrm>
        </p:grpSpPr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812A7D34-6822-8942-5FCD-A0102A35BF8A}"/>
                </a:ext>
              </a:extLst>
            </p:cNvPr>
            <p:cNvGrpSpPr/>
            <p:nvPr/>
          </p:nvGrpSpPr>
          <p:grpSpPr>
            <a:xfrm>
              <a:off x="3491671" y="1244627"/>
              <a:ext cx="8166927" cy="3538760"/>
              <a:chOff x="2558610" y="1197974"/>
              <a:chExt cx="8166927" cy="3538760"/>
            </a:xfrm>
          </p:grpSpPr>
          <p:pic>
            <p:nvPicPr>
              <p:cNvPr id="14" name="Immagine 13" descr="Immagine che contiene aria aperta, Aerofotogrammetria, paesaggio, natura&#10;&#10;Descrizione generata automaticamente">
                <a:extLst>
                  <a:ext uri="{FF2B5EF4-FFF2-40B4-BE49-F238E27FC236}">
                    <a16:creationId xmlns:a16="http://schemas.microsoft.com/office/drawing/2014/main" id="{7C548C60-2A9F-EA03-5EF6-F5E31E2D5C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58610" y="1378356"/>
                <a:ext cx="4907124" cy="2767073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grpSp>
            <p:nvGrpSpPr>
              <p:cNvPr id="17" name="Gruppo 16">
                <a:extLst>
                  <a:ext uri="{FF2B5EF4-FFF2-40B4-BE49-F238E27FC236}">
                    <a16:creationId xmlns:a16="http://schemas.microsoft.com/office/drawing/2014/main" id="{29F15E5A-580C-785D-12F9-416C3F9767D4}"/>
                  </a:ext>
                </a:extLst>
              </p:cNvPr>
              <p:cNvGrpSpPr/>
              <p:nvPr/>
            </p:nvGrpSpPr>
            <p:grpSpPr>
              <a:xfrm>
                <a:off x="7465733" y="1197974"/>
                <a:ext cx="3259804" cy="2498910"/>
                <a:chOff x="8685265" y="1139790"/>
                <a:chExt cx="4049857" cy="3118585"/>
              </a:xfrm>
            </p:grpSpPr>
            <p:pic>
              <p:nvPicPr>
                <p:cNvPr id="21" name="Immagine 20">
                  <a:extLst>
                    <a:ext uri="{FF2B5EF4-FFF2-40B4-BE49-F238E27FC236}">
                      <a16:creationId xmlns:a16="http://schemas.microsoft.com/office/drawing/2014/main" id="{3386952A-2CDF-6365-D0F9-572ED76310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colorTemperature colorTemp="7200"/>
                          </a14:imgEffect>
                          <a14:imgEffect>
                            <a14:brightnessContrast bright="5000"/>
                          </a14:imgEffect>
                        </a14:imgLayer>
                      </a14:imgProps>
                    </a:ext>
                  </a:extLst>
                </a:blip>
                <a:srcRect b="21511"/>
                <a:stretch/>
              </p:blipFill>
              <p:spPr>
                <a:xfrm>
                  <a:off x="8685265" y="1139790"/>
                  <a:ext cx="4049857" cy="2597251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grpSp>
              <p:nvGrpSpPr>
                <p:cNvPr id="24" name="Gruppo 23">
                  <a:extLst>
                    <a:ext uri="{FF2B5EF4-FFF2-40B4-BE49-F238E27FC236}">
                      <a16:creationId xmlns:a16="http://schemas.microsoft.com/office/drawing/2014/main" id="{63D01445-C509-D51E-A15E-EC0E6559ACD5}"/>
                    </a:ext>
                  </a:extLst>
                </p:cNvPr>
                <p:cNvGrpSpPr/>
                <p:nvPr/>
              </p:nvGrpSpPr>
              <p:grpSpPr>
                <a:xfrm>
                  <a:off x="10799025" y="3235003"/>
                  <a:ext cx="91434" cy="1023372"/>
                  <a:chOff x="7562963" y="3226613"/>
                  <a:chExt cx="91434" cy="1023372"/>
                </a:xfrm>
              </p:grpSpPr>
              <p:cxnSp>
                <p:nvCxnSpPr>
                  <p:cNvPr id="25" name="Connettore diritto 24">
                    <a:extLst>
                      <a:ext uri="{FF2B5EF4-FFF2-40B4-BE49-F238E27FC236}">
                        <a16:creationId xmlns:a16="http://schemas.microsoft.com/office/drawing/2014/main" id="{AE064748-1A36-CD34-A2FF-B21D64317B0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608681" y="3334950"/>
                    <a:ext cx="1" cy="915035"/>
                  </a:xfrm>
                  <a:prstGeom prst="line">
                    <a:avLst/>
                  </a:prstGeom>
                  <a:ln w="19050">
                    <a:solidFill>
                      <a:srgbClr val="FBFA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8" name="Ovale 27">
                    <a:extLst>
                      <a:ext uri="{FF2B5EF4-FFF2-40B4-BE49-F238E27FC236}">
                        <a16:creationId xmlns:a16="http://schemas.microsoft.com/office/drawing/2014/main" id="{50AD44D7-5158-373F-8C35-ABF8966D5ED1}"/>
                      </a:ext>
                    </a:extLst>
                  </p:cNvPr>
                  <p:cNvSpPr/>
                  <p:nvPr/>
                </p:nvSpPr>
                <p:spPr>
                  <a:xfrm>
                    <a:off x="7562963" y="3226613"/>
                    <a:ext cx="91434" cy="108337"/>
                  </a:xfrm>
                  <a:prstGeom prst="ellipse">
                    <a:avLst/>
                  </a:prstGeom>
                  <a:solidFill>
                    <a:srgbClr val="036452"/>
                  </a:solidFill>
                  <a:ln>
                    <a:solidFill>
                      <a:srgbClr val="FBFAFF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</p:grpSp>
          <p:cxnSp>
            <p:nvCxnSpPr>
              <p:cNvPr id="18" name="Connettore diritto 17">
                <a:extLst>
                  <a:ext uri="{FF2B5EF4-FFF2-40B4-BE49-F238E27FC236}">
                    <a16:creationId xmlns:a16="http://schemas.microsoft.com/office/drawing/2014/main" id="{2B6D6AED-9DD9-0404-C7EA-B97563FD73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59177" y="2709645"/>
                <a:ext cx="1815860" cy="0"/>
              </a:xfrm>
              <a:prstGeom prst="line">
                <a:avLst/>
              </a:prstGeom>
              <a:ln w="19050">
                <a:solidFill>
                  <a:srgbClr val="FBFA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Ovale 18">
                <a:extLst>
                  <a:ext uri="{FF2B5EF4-FFF2-40B4-BE49-F238E27FC236}">
                    <a16:creationId xmlns:a16="http://schemas.microsoft.com/office/drawing/2014/main" id="{11BB1438-B130-2900-AE9A-F3DC104403F7}"/>
                  </a:ext>
                </a:extLst>
              </p:cNvPr>
              <p:cNvSpPr/>
              <p:nvPr/>
            </p:nvSpPr>
            <p:spPr>
              <a:xfrm>
                <a:off x="6025513" y="2666240"/>
                <a:ext cx="73597" cy="86810"/>
              </a:xfrm>
              <a:prstGeom prst="ellipse">
                <a:avLst/>
              </a:prstGeom>
              <a:solidFill>
                <a:srgbClr val="036452"/>
              </a:solidFill>
              <a:ln>
                <a:solidFill>
                  <a:srgbClr val="FBFA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0" name="Ovale 19">
                <a:extLst>
                  <a:ext uri="{FF2B5EF4-FFF2-40B4-BE49-F238E27FC236}">
                    <a16:creationId xmlns:a16="http://schemas.microsoft.com/office/drawing/2014/main" id="{02B38067-4509-25EE-0CC3-D21451B65793}"/>
                  </a:ext>
                </a:extLst>
              </p:cNvPr>
              <p:cNvSpPr/>
              <p:nvPr/>
            </p:nvSpPr>
            <p:spPr>
              <a:xfrm>
                <a:off x="8575588" y="3382347"/>
                <a:ext cx="1365988" cy="1354387"/>
              </a:xfrm>
              <a:prstGeom prst="ellipse">
                <a:avLst/>
              </a:prstGeom>
              <a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bright="11000" contrast="14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07711D58-3593-0BBD-66BB-97D873E00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6554" y="1709027"/>
              <a:ext cx="3065190" cy="23336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75107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A4C506A-C9AC-D245-BCF1-BDF4E6809B0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4A3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2E3F49DF-17B1-8D4F-42A4-2305D686BA6A}"/>
              </a:ext>
            </a:extLst>
          </p:cNvPr>
          <p:cNvGrpSpPr/>
          <p:nvPr/>
        </p:nvGrpSpPr>
        <p:grpSpPr>
          <a:xfrm>
            <a:off x="166236" y="183631"/>
            <a:ext cx="8930962" cy="707886"/>
            <a:chOff x="166236" y="183631"/>
            <a:chExt cx="8930962" cy="707886"/>
          </a:xfrm>
        </p:grpSpPr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8ED1C80F-5984-DE44-1F7A-7ACF1E92833E}"/>
                </a:ext>
              </a:extLst>
            </p:cNvPr>
            <p:cNvSpPr txBox="1"/>
            <p:nvPr/>
          </p:nvSpPr>
          <p:spPr>
            <a:xfrm>
              <a:off x="811677" y="183631"/>
              <a:ext cx="82855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solidFill>
                    <a:schemeClr val="bg1"/>
                  </a:solidFill>
                  <a:latin typeface="Georgia Pro" panose="02040502050405020303" pitchFamily="18" charset="0"/>
                  <a:cs typeface="Times New Roman" panose="02020603050405020304" pitchFamily="18" charset="0"/>
                </a:rPr>
                <a:t>TERRE RARE</a:t>
              </a:r>
            </a:p>
            <a:p>
              <a:r>
                <a:rPr lang="it-IT" sz="1600" dirty="0">
                  <a:solidFill>
                    <a:schemeClr val="bg1"/>
                  </a:solidFill>
                  <a:latin typeface="Georgia Pro" panose="02040502050405020303" pitchFamily="18" charset="0"/>
                  <a:cs typeface="Times New Roman" panose="02020603050405020304" pitchFamily="18" charset="0"/>
                </a:rPr>
                <a:t>La valorizzazione degli scarti estrattivi di Verbania</a:t>
              </a:r>
              <a:endParaRPr lang="it-IT" sz="2800" dirty="0">
                <a:latin typeface="Georgia Pro" panose="02040502050405020303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Immagine 11" descr="Immagine che contiene Carattere, testo, Elementi grafici, grafica&#10;&#10;Descrizione generata automaticamente">
              <a:extLst>
                <a:ext uri="{FF2B5EF4-FFF2-40B4-BE49-F238E27FC236}">
                  <a16:creationId xmlns:a16="http://schemas.microsoft.com/office/drawing/2014/main" id="{3006141C-8930-451E-92DB-8BD99B877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236" y="244750"/>
              <a:ext cx="575592" cy="600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45" name="Gruppo 44">
            <a:extLst>
              <a:ext uri="{FF2B5EF4-FFF2-40B4-BE49-F238E27FC236}">
                <a16:creationId xmlns:a16="http://schemas.microsoft.com/office/drawing/2014/main" id="{EE0C4E9B-A555-4C50-E672-0F4F8C691AEA}"/>
              </a:ext>
            </a:extLst>
          </p:cNvPr>
          <p:cNvGrpSpPr/>
          <p:nvPr/>
        </p:nvGrpSpPr>
        <p:grpSpPr>
          <a:xfrm>
            <a:off x="-8459721" y="4931903"/>
            <a:ext cx="17589875" cy="1613818"/>
            <a:chOff x="3421743" y="5024647"/>
            <a:chExt cx="17589875" cy="1613818"/>
          </a:xfrm>
        </p:grpSpPr>
        <p:grpSp>
          <p:nvGrpSpPr>
            <p:cNvPr id="32" name="Gruppo 31">
              <a:extLst>
                <a:ext uri="{FF2B5EF4-FFF2-40B4-BE49-F238E27FC236}">
                  <a16:creationId xmlns:a16="http://schemas.microsoft.com/office/drawing/2014/main" id="{56587F82-83C7-C559-9274-89878C216397}"/>
                </a:ext>
              </a:extLst>
            </p:cNvPr>
            <p:cNvGrpSpPr/>
            <p:nvPr/>
          </p:nvGrpSpPr>
          <p:grpSpPr>
            <a:xfrm>
              <a:off x="3421744" y="5024651"/>
              <a:ext cx="5638800" cy="1602737"/>
              <a:chOff x="6728290" y="2719106"/>
              <a:chExt cx="5638800" cy="1602737"/>
            </a:xfrm>
          </p:grpSpPr>
          <p:sp>
            <p:nvSpPr>
              <p:cNvPr id="29" name="Rettangolo con angoli arrotondati 28">
                <a:extLst>
                  <a:ext uri="{FF2B5EF4-FFF2-40B4-BE49-F238E27FC236}">
                    <a16:creationId xmlns:a16="http://schemas.microsoft.com/office/drawing/2014/main" id="{4D0C8CC2-1206-7431-1BD5-D013DE6D0450}"/>
                  </a:ext>
                </a:extLst>
              </p:cNvPr>
              <p:cNvSpPr/>
              <p:nvPr/>
            </p:nvSpPr>
            <p:spPr>
              <a:xfrm>
                <a:off x="6728290" y="2719106"/>
                <a:ext cx="5638800" cy="1602737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0" name="Rettangolo con angoli arrotondati 29">
                <a:extLst>
                  <a:ext uri="{FF2B5EF4-FFF2-40B4-BE49-F238E27FC236}">
                    <a16:creationId xmlns:a16="http://schemas.microsoft.com/office/drawing/2014/main" id="{DA0F494E-76E8-45B0-BE73-A63BC316911F}"/>
                  </a:ext>
                </a:extLst>
              </p:cNvPr>
              <p:cNvSpPr/>
              <p:nvPr/>
            </p:nvSpPr>
            <p:spPr>
              <a:xfrm>
                <a:off x="6839658" y="2719106"/>
                <a:ext cx="5527432" cy="1602737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0"/>
                      <a:lumOff val="100000"/>
                    </a:schemeClr>
                  </a:gs>
                  <a:gs pos="35000">
                    <a:schemeClr val="accent3">
                      <a:lumMod val="0"/>
                      <a:lumOff val="10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31" name="CasellaDiTesto 30">
                <a:extLst>
                  <a:ext uri="{FF2B5EF4-FFF2-40B4-BE49-F238E27FC236}">
                    <a16:creationId xmlns:a16="http://schemas.microsoft.com/office/drawing/2014/main" id="{04CF92E2-0DC3-507D-EA72-6AEBA3F8C663}"/>
                  </a:ext>
                </a:extLst>
              </p:cNvPr>
              <p:cNvSpPr txBox="1"/>
              <p:nvPr/>
            </p:nvSpPr>
            <p:spPr>
              <a:xfrm>
                <a:off x="7176395" y="2945264"/>
                <a:ext cx="4853957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it-IT" sz="1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</a:rPr>
                  <a:t>Gli scarti del </a:t>
                </a:r>
                <a:r>
                  <a:rPr lang="it-IT" sz="1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</a:rPr>
                  <a:t>granito bianco di Montorfano</a:t>
                </a:r>
                <a:r>
                  <a:rPr lang="it-IT" sz="14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Georgia Pro" panose="02040502050405020303" pitchFamily="18" charset="0"/>
                  </a:rPr>
                  <a:t>, coltivato a lungo per scopi ornamentali, vengono attualmente recuperati e trattati per la produzione di un concentrato quarzo-feldspatico destinato all’industria ceramica e vetraria.  </a:t>
                </a:r>
              </a:p>
            </p:txBody>
          </p:sp>
        </p:grpSp>
        <p:grpSp>
          <p:nvGrpSpPr>
            <p:cNvPr id="43" name="Gruppo 42">
              <a:extLst>
                <a:ext uri="{FF2B5EF4-FFF2-40B4-BE49-F238E27FC236}">
                  <a16:creationId xmlns:a16="http://schemas.microsoft.com/office/drawing/2014/main" id="{74497D8F-8EC5-CD82-2348-230ADA2893CD}"/>
                </a:ext>
              </a:extLst>
            </p:cNvPr>
            <p:cNvGrpSpPr/>
            <p:nvPr/>
          </p:nvGrpSpPr>
          <p:grpSpPr>
            <a:xfrm>
              <a:off x="3421743" y="5024648"/>
              <a:ext cx="11614338" cy="1613817"/>
              <a:chOff x="3421743" y="5024648"/>
              <a:chExt cx="11614338" cy="1613817"/>
            </a:xfrm>
          </p:grpSpPr>
          <p:grpSp>
            <p:nvGrpSpPr>
              <p:cNvPr id="33" name="Gruppo 32">
                <a:extLst>
                  <a:ext uri="{FF2B5EF4-FFF2-40B4-BE49-F238E27FC236}">
                    <a16:creationId xmlns:a16="http://schemas.microsoft.com/office/drawing/2014/main" id="{33AEE67E-A668-20A7-BF22-744DAE97323F}"/>
                  </a:ext>
                </a:extLst>
              </p:cNvPr>
              <p:cNvGrpSpPr/>
              <p:nvPr/>
            </p:nvGrpSpPr>
            <p:grpSpPr>
              <a:xfrm>
                <a:off x="9397281" y="5035728"/>
                <a:ext cx="5638800" cy="1602737"/>
                <a:chOff x="6728290" y="2719106"/>
                <a:chExt cx="5638800" cy="1602737"/>
              </a:xfrm>
            </p:grpSpPr>
            <p:sp>
              <p:nvSpPr>
                <p:cNvPr id="34" name="Rettangolo con angoli arrotondati 33">
                  <a:extLst>
                    <a:ext uri="{FF2B5EF4-FFF2-40B4-BE49-F238E27FC236}">
                      <a16:creationId xmlns:a16="http://schemas.microsoft.com/office/drawing/2014/main" id="{3250A3FD-A473-E282-9306-E476F32A560E}"/>
                    </a:ext>
                  </a:extLst>
                </p:cNvPr>
                <p:cNvSpPr/>
                <p:nvPr/>
              </p:nvSpPr>
              <p:spPr>
                <a:xfrm>
                  <a:off x="6728290" y="2719106"/>
                  <a:ext cx="5638800" cy="1602737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35" name="Rettangolo con angoli arrotondati 34">
                  <a:extLst>
                    <a:ext uri="{FF2B5EF4-FFF2-40B4-BE49-F238E27FC236}">
                      <a16:creationId xmlns:a16="http://schemas.microsoft.com/office/drawing/2014/main" id="{4C2E0EDF-6E0C-56B0-7D25-0885765822BC}"/>
                    </a:ext>
                  </a:extLst>
                </p:cNvPr>
                <p:cNvSpPr/>
                <p:nvPr/>
              </p:nvSpPr>
              <p:spPr>
                <a:xfrm>
                  <a:off x="6839658" y="2719106"/>
                  <a:ext cx="5527432" cy="1602737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accent3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  <p:sp>
              <p:nvSpPr>
                <p:cNvPr id="36" name="CasellaDiTesto 35">
                  <a:extLst>
                    <a:ext uri="{FF2B5EF4-FFF2-40B4-BE49-F238E27FC236}">
                      <a16:creationId xmlns:a16="http://schemas.microsoft.com/office/drawing/2014/main" id="{A2A7E9A8-ECBE-5596-6551-0125F281F7EE}"/>
                    </a:ext>
                  </a:extLst>
                </p:cNvPr>
                <p:cNvSpPr txBox="1"/>
                <p:nvPr/>
              </p:nvSpPr>
              <p:spPr>
                <a:xfrm>
                  <a:off x="7144157" y="3032343"/>
                  <a:ext cx="4853957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it-IT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</a:rPr>
                    <a:t>Il riutilizzo dello sfrido lapideo rappresenta un ottimo esempio di </a:t>
                  </a:r>
                  <a:r>
                    <a:rPr lang="it-IT" sz="14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</a:rPr>
                    <a:t>economia circolare</a:t>
                  </a:r>
                  <a:r>
                    <a:rPr lang="it-IT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</a:rPr>
                    <a:t>, evitando l’apertura di nuovi siti estrattivi e ripristinando le discariche minerarie storiche.</a:t>
                  </a:r>
                </a:p>
              </p:txBody>
            </p:sp>
          </p:grpSp>
          <p:sp>
            <p:nvSpPr>
              <p:cNvPr id="41" name="Rettangolo con angoli arrotondati 40">
                <a:extLst>
                  <a:ext uri="{FF2B5EF4-FFF2-40B4-BE49-F238E27FC236}">
                    <a16:creationId xmlns:a16="http://schemas.microsoft.com/office/drawing/2014/main" id="{F31E8AE8-292B-559C-DF63-1B926BAE6274}"/>
                  </a:ext>
                </a:extLst>
              </p:cNvPr>
              <p:cNvSpPr/>
              <p:nvPr/>
            </p:nvSpPr>
            <p:spPr>
              <a:xfrm>
                <a:off x="3421743" y="5024648"/>
                <a:ext cx="5638800" cy="1602737"/>
              </a:xfrm>
              <a:prstGeom prst="roundRect">
                <a:avLst/>
              </a:prstGeom>
              <a:solidFill>
                <a:schemeClr val="bg1">
                  <a:alpha val="5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  <p:grpSp>
          <p:nvGrpSpPr>
            <p:cNvPr id="44" name="Gruppo 43">
              <a:extLst>
                <a:ext uri="{FF2B5EF4-FFF2-40B4-BE49-F238E27FC236}">
                  <a16:creationId xmlns:a16="http://schemas.microsoft.com/office/drawing/2014/main" id="{4B73DABD-3025-5098-B282-0E3BDBFD4AF6}"/>
                </a:ext>
              </a:extLst>
            </p:cNvPr>
            <p:cNvGrpSpPr/>
            <p:nvPr/>
          </p:nvGrpSpPr>
          <p:grpSpPr>
            <a:xfrm>
              <a:off x="9395760" y="5024647"/>
              <a:ext cx="11615858" cy="1602739"/>
              <a:chOff x="9395760" y="5024647"/>
              <a:chExt cx="11615858" cy="1602739"/>
            </a:xfrm>
          </p:grpSpPr>
          <p:grpSp>
            <p:nvGrpSpPr>
              <p:cNvPr id="37" name="Gruppo 36">
                <a:extLst>
                  <a:ext uri="{FF2B5EF4-FFF2-40B4-BE49-F238E27FC236}">
                    <a16:creationId xmlns:a16="http://schemas.microsoft.com/office/drawing/2014/main" id="{31F85358-7860-980E-534C-99FB08FBA5BE}"/>
                  </a:ext>
                </a:extLst>
              </p:cNvPr>
              <p:cNvGrpSpPr/>
              <p:nvPr/>
            </p:nvGrpSpPr>
            <p:grpSpPr>
              <a:xfrm>
                <a:off x="15372818" y="5024649"/>
                <a:ext cx="5638800" cy="1602737"/>
                <a:chOff x="6728290" y="2719106"/>
                <a:chExt cx="5638800" cy="1602737"/>
              </a:xfrm>
            </p:grpSpPr>
            <p:sp>
              <p:nvSpPr>
                <p:cNvPr id="38" name="Rettangolo con angoli arrotondati 37">
                  <a:extLst>
                    <a:ext uri="{FF2B5EF4-FFF2-40B4-BE49-F238E27FC236}">
                      <a16:creationId xmlns:a16="http://schemas.microsoft.com/office/drawing/2014/main" id="{F7E47672-1FBD-913F-ADED-1A4BD86F44B5}"/>
                    </a:ext>
                  </a:extLst>
                </p:cNvPr>
                <p:cNvSpPr/>
                <p:nvPr/>
              </p:nvSpPr>
              <p:spPr>
                <a:xfrm>
                  <a:off x="6728290" y="2719106"/>
                  <a:ext cx="5638800" cy="1602737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39" name="Rettangolo con angoli arrotondati 38">
                  <a:extLst>
                    <a:ext uri="{FF2B5EF4-FFF2-40B4-BE49-F238E27FC236}">
                      <a16:creationId xmlns:a16="http://schemas.microsoft.com/office/drawing/2014/main" id="{78BBAF4E-6287-0F5D-C3C8-910968C16F7E}"/>
                    </a:ext>
                  </a:extLst>
                </p:cNvPr>
                <p:cNvSpPr/>
                <p:nvPr/>
              </p:nvSpPr>
              <p:spPr>
                <a:xfrm>
                  <a:off x="6839658" y="2719106"/>
                  <a:ext cx="5527432" cy="1602737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accent3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  <p:sp>
              <p:nvSpPr>
                <p:cNvPr id="40" name="CasellaDiTesto 39">
                  <a:extLst>
                    <a:ext uri="{FF2B5EF4-FFF2-40B4-BE49-F238E27FC236}">
                      <a16:creationId xmlns:a16="http://schemas.microsoft.com/office/drawing/2014/main" id="{EAC1B605-881F-968E-433D-2E894170D4D4}"/>
                    </a:ext>
                  </a:extLst>
                </p:cNvPr>
                <p:cNvSpPr txBox="1"/>
                <p:nvPr/>
              </p:nvSpPr>
              <p:spPr>
                <a:xfrm>
                  <a:off x="7176395" y="2999478"/>
                  <a:ext cx="4853957" cy="11695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it-IT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</a:rPr>
                    <a:t>Lo scarto del trattamento industriale può essere valorizzato aumentando l’</a:t>
                  </a:r>
                  <a:r>
                    <a:rPr lang="it-IT" sz="1400" b="1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</a:rPr>
                    <a:t>arricchimento in terre rare</a:t>
                  </a:r>
                  <a:r>
                    <a:rPr lang="it-IT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</a:rPr>
                    <a:t>, presenti nel granito in concentrazioni non economiche, attraverso ulteriori trattamenti a scala industriale e di laboratorio.</a:t>
                  </a:r>
                </a:p>
                <a:p>
                  <a:pPr algn="just"/>
                  <a:r>
                    <a:rPr lang="it-IT" sz="1400" dirty="0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latin typeface="Georgia Pro" panose="02040502050405020303" pitchFamily="18" charset="0"/>
                    </a:rPr>
                    <a:t> </a:t>
                  </a:r>
                </a:p>
              </p:txBody>
            </p:sp>
          </p:grpSp>
          <p:sp>
            <p:nvSpPr>
              <p:cNvPr id="42" name="Rettangolo con angoli arrotondati 41">
                <a:extLst>
                  <a:ext uri="{FF2B5EF4-FFF2-40B4-BE49-F238E27FC236}">
                    <a16:creationId xmlns:a16="http://schemas.microsoft.com/office/drawing/2014/main" id="{EEF7BFDF-15E9-A46D-E364-A9C435E66085}"/>
                  </a:ext>
                </a:extLst>
              </p:cNvPr>
              <p:cNvSpPr/>
              <p:nvPr/>
            </p:nvSpPr>
            <p:spPr>
              <a:xfrm>
                <a:off x="9395760" y="5024647"/>
                <a:ext cx="5638800" cy="1602737"/>
              </a:xfrm>
              <a:prstGeom prst="roundRect">
                <a:avLst/>
              </a:prstGeom>
              <a:solidFill>
                <a:schemeClr val="bg1">
                  <a:alpha val="5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</p:grpSp>
      <p:grpSp>
        <p:nvGrpSpPr>
          <p:cNvPr id="2" name="Gruppo 1">
            <a:extLst>
              <a:ext uri="{FF2B5EF4-FFF2-40B4-BE49-F238E27FC236}">
                <a16:creationId xmlns:a16="http://schemas.microsoft.com/office/drawing/2014/main" id="{51F79415-7438-2236-A714-B76FE92DD580}"/>
              </a:ext>
            </a:extLst>
          </p:cNvPr>
          <p:cNvGrpSpPr/>
          <p:nvPr/>
        </p:nvGrpSpPr>
        <p:grpSpPr>
          <a:xfrm>
            <a:off x="356554" y="1244627"/>
            <a:ext cx="11302044" cy="3538760"/>
            <a:chOff x="356554" y="1244627"/>
            <a:chExt cx="11302044" cy="3538760"/>
          </a:xfrm>
        </p:grpSpPr>
        <p:grpSp>
          <p:nvGrpSpPr>
            <p:cNvPr id="3" name="Gruppo 2">
              <a:extLst>
                <a:ext uri="{FF2B5EF4-FFF2-40B4-BE49-F238E27FC236}">
                  <a16:creationId xmlns:a16="http://schemas.microsoft.com/office/drawing/2014/main" id="{47E0749B-3FE1-B483-33E4-A3138931A3A5}"/>
                </a:ext>
              </a:extLst>
            </p:cNvPr>
            <p:cNvGrpSpPr/>
            <p:nvPr/>
          </p:nvGrpSpPr>
          <p:grpSpPr>
            <a:xfrm>
              <a:off x="3491671" y="1244627"/>
              <a:ext cx="8166927" cy="3538760"/>
              <a:chOff x="2558610" y="1197974"/>
              <a:chExt cx="8166927" cy="3538760"/>
            </a:xfrm>
          </p:grpSpPr>
          <p:pic>
            <p:nvPicPr>
              <p:cNvPr id="6" name="Immagine 5" descr="Immagine che contiene aria aperta, Aerofotogrammetria, paesaggio, natura&#10;&#10;Descrizione generata automaticamente">
                <a:extLst>
                  <a:ext uri="{FF2B5EF4-FFF2-40B4-BE49-F238E27FC236}">
                    <a16:creationId xmlns:a16="http://schemas.microsoft.com/office/drawing/2014/main" id="{30606D6C-0ED6-D5A2-8F06-945842600D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58610" y="1378356"/>
                <a:ext cx="4907124" cy="2767073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</p:spPr>
          </p:pic>
          <p:grpSp>
            <p:nvGrpSpPr>
              <p:cNvPr id="7" name="Gruppo 6">
                <a:extLst>
                  <a:ext uri="{FF2B5EF4-FFF2-40B4-BE49-F238E27FC236}">
                    <a16:creationId xmlns:a16="http://schemas.microsoft.com/office/drawing/2014/main" id="{AE8DEFB1-63F3-97A5-DE4D-137A4E87C13E}"/>
                  </a:ext>
                </a:extLst>
              </p:cNvPr>
              <p:cNvGrpSpPr/>
              <p:nvPr/>
            </p:nvGrpSpPr>
            <p:grpSpPr>
              <a:xfrm>
                <a:off x="7465733" y="1197974"/>
                <a:ext cx="3259804" cy="2498910"/>
                <a:chOff x="8685265" y="1139790"/>
                <a:chExt cx="4049857" cy="3118585"/>
              </a:xfrm>
            </p:grpSpPr>
            <p:pic>
              <p:nvPicPr>
                <p:cNvPr id="19" name="Immagine 18">
                  <a:extLst>
                    <a:ext uri="{FF2B5EF4-FFF2-40B4-BE49-F238E27FC236}">
                      <a16:creationId xmlns:a16="http://schemas.microsoft.com/office/drawing/2014/main" id="{A91AA1F0-1C59-FCFA-EAA2-098E898BF0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colorTemperature colorTemp="7200"/>
                          </a14:imgEffect>
                          <a14:imgEffect>
                            <a14:brightnessContrast bright="5000"/>
                          </a14:imgEffect>
                        </a14:imgLayer>
                      </a14:imgProps>
                    </a:ext>
                  </a:extLst>
                </a:blip>
                <a:srcRect b="21511"/>
                <a:stretch/>
              </p:blipFill>
              <p:spPr>
                <a:xfrm>
                  <a:off x="8685265" y="1139790"/>
                  <a:ext cx="4049857" cy="2597251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grpSp>
              <p:nvGrpSpPr>
                <p:cNvPr id="20" name="Gruppo 19">
                  <a:extLst>
                    <a:ext uri="{FF2B5EF4-FFF2-40B4-BE49-F238E27FC236}">
                      <a16:creationId xmlns:a16="http://schemas.microsoft.com/office/drawing/2014/main" id="{95735BDF-73E4-8DB4-14F9-384855BB0EA4}"/>
                    </a:ext>
                  </a:extLst>
                </p:cNvPr>
                <p:cNvGrpSpPr/>
                <p:nvPr/>
              </p:nvGrpSpPr>
              <p:grpSpPr>
                <a:xfrm>
                  <a:off x="10799025" y="3235003"/>
                  <a:ext cx="91434" cy="1023372"/>
                  <a:chOff x="7562963" y="3226613"/>
                  <a:chExt cx="91434" cy="1023372"/>
                </a:xfrm>
              </p:grpSpPr>
              <p:cxnSp>
                <p:nvCxnSpPr>
                  <p:cNvPr id="21" name="Connettore diritto 20">
                    <a:extLst>
                      <a:ext uri="{FF2B5EF4-FFF2-40B4-BE49-F238E27FC236}">
                        <a16:creationId xmlns:a16="http://schemas.microsoft.com/office/drawing/2014/main" id="{71BC7F35-0431-CAC1-032B-A8726E8DE98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608681" y="3334950"/>
                    <a:ext cx="1" cy="915035"/>
                  </a:xfrm>
                  <a:prstGeom prst="line">
                    <a:avLst/>
                  </a:prstGeom>
                  <a:ln w="19050">
                    <a:solidFill>
                      <a:srgbClr val="FBFA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" name="Ovale 23">
                    <a:extLst>
                      <a:ext uri="{FF2B5EF4-FFF2-40B4-BE49-F238E27FC236}">
                        <a16:creationId xmlns:a16="http://schemas.microsoft.com/office/drawing/2014/main" id="{66485180-6D21-F191-F5CA-DF55D845E4D4}"/>
                      </a:ext>
                    </a:extLst>
                  </p:cNvPr>
                  <p:cNvSpPr/>
                  <p:nvPr/>
                </p:nvSpPr>
                <p:spPr>
                  <a:xfrm>
                    <a:off x="7562963" y="3226613"/>
                    <a:ext cx="91434" cy="108337"/>
                  </a:xfrm>
                  <a:prstGeom prst="ellipse">
                    <a:avLst/>
                  </a:prstGeom>
                  <a:solidFill>
                    <a:srgbClr val="036452"/>
                  </a:solidFill>
                  <a:ln>
                    <a:solidFill>
                      <a:srgbClr val="FBFAFF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</p:grpSp>
          <p:cxnSp>
            <p:nvCxnSpPr>
              <p:cNvPr id="14" name="Connettore diritto 13">
                <a:extLst>
                  <a:ext uri="{FF2B5EF4-FFF2-40B4-BE49-F238E27FC236}">
                    <a16:creationId xmlns:a16="http://schemas.microsoft.com/office/drawing/2014/main" id="{A8CABCC5-0CAB-7685-BD71-CD90EC830E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59177" y="2709645"/>
                <a:ext cx="1815860" cy="0"/>
              </a:xfrm>
              <a:prstGeom prst="line">
                <a:avLst/>
              </a:prstGeom>
              <a:ln w="19050">
                <a:solidFill>
                  <a:srgbClr val="FBFA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Ovale 16">
                <a:extLst>
                  <a:ext uri="{FF2B5EF4-FFF2-40B4-BE49-F238E27FC236}">
                    <a16:creationId xmlns:a16="http://schemas.microsoft.com/office/drawing/2014/main" id="{55C04486-DAE5-DCEB-281F-7BB51C3BCE20}"/>
                  </a:ext>
                </a:extLst>
              </p:cNvPr>
              <p:cNvSpPr/>
              <p:nvPr/>
            </p:nvSpPr>
            <p:spPr>
              <a:xfrm>
                <a:off x="6025513" y="2666240"/>
                <a:ext cx="73597" cy="86810"/>
              </a:xfrm>
              <a:prstGeom prst="ellipse">
                <a:avLst/>
              </a:prstGeom>
              <a:solidFill>
                <a:srgbClr val="036452"/>
              </a:solidFill>
              <a:ln>
                <a:solidFill>
                  <a:srgbClr val="FBFA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" name="Ovale 17">
                <a:extLst>
                  <a:ext uri="{FF2B5EF4-FFF2-40B4-BE49-F238E27FC236}">
                    <a16:creationId xmlns:a16="http://schemas.microsoft.com/office/drawing/2014/main" id="{C9F41FEA-6E19-546F-7DC5-4193CA887EFD}"/>
                  </a:ext>
                </a:extLst>
              </p:cNvPr>
              <p:cNvSpPr/>
              <p:nvPr/>
            </p:nvSpPr>
            <p:spPr>
              <a:xfrm>
                <a:off x="8575588" y="3382347"/>
                <a:ext cx="1365988" cy="1354387"/>
              </a:xfrm>
              <a:prstGeom prst="ellipse">
                <a:avLst/>
              </a:prstGeom>
              <a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rightnessContrast bright="11000" contrast="14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a:blipFill>
              <a:ln>
                <a:noFill/>
              </a:ln>
              <a:effectLst>
                <a:softEdge rad="0"/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BF62BF95-1A5D-709C-4416-75F0BA1CA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6554" y="1709027"/>
              <a:ext cx="3065190" cy="23336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252912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A4C506A-C9AC-D245-BCF1-BDF4E6809B01}"/>
              </a:ext>
            </a:extLst>
          </p:cNvPr>
          <p:cNvSpPr/>
          <p:nvPr/>
        </p:nvSpPr>
        <p:spPr>
          <a:xfrm>
            <a:off x="-15926" y="0"/>
            <a:ext cx="12202617" cy="6858000"/>
          </a:xfrm>
          <a:prstGeom prst="rect">
            <a:avLst/>
          </a:prstGeom>
          <a:solidFill>
            <a:srgbClr val="024A3C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2E3F49DF-17B1-8D4F-42A4-2305D686BA6A}"/>
              </a:ext>
            </a:extLst>
          </p:cNvPr>
          <p:cNvGrpSpPr/>
          <p:nvPr/>
        </p:nvGrpSpPr>
        <p:grpSpPr>
          <a:xfrm>
            <a:off x="166236" y="183631"/>
            <a:ext cx="8930962" cy="707886"/>
            <a:chOff x="166236" y="183631"/>
            <a:chExt cx="8930962" cy="707886"/>
          </a:xfrm>
        </p:grpSpPr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8ED1C80F-5984-DE44-1F7A-7ACF1E92833E}"/>
                </a:ext>
              </a:extLst>
            </p:cNvPr>
            <p:cNvSpPr txBox="1"/>
            <p:nvPr/>
          </p:nvSpPr>
          <p:spPr>
            <a:xfrm>
              <a:off x="811677" y="183631"/>
              <a:ext cx="82855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solidFill>
                    <a:schemeClr val="bg1"/>
                  </a:solidFill>
                  <a:latin typeface="Georgia Pro" panose="02040502050405020303" pitchFamily="18" charset="0"/>
                  <a:cs typeface="Times New Roman" panose="02020603050405020304" pitchFamily="18" charset="0"/>
                </a:rPr>
                <a:t>TERRE RARE</a:t>
              </a:r>
            </a:p>
            <a:p>
              <a:r>
                <a:rPr lang="it-IT" sz="1600" dirty="0">
                  <a:solidFill>
                    <a:schemeClr val="bg1"/>
                  </a:solidFill>
                  <a:latin typeface="Georgia Pro" panose="02040502050405020303" pitchFamily="18" charset="0"/>
                  <a:cs typeface="Times New Roman" panose="02020603050405020304" pitchFamily="18" charset="0"/>
                </a:rPr>
                <a:t>La valorizzazione degli scarti estrattivi di Verbania</a:t>
              </a:r>
              <a:endParaRPr lang="it-IT" sz="2800" dirty="0">
                <a:latin typeface="Georgia Pro" panose="02040502050405020303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Immagine 11" descr="Immagine che contiene Carattere, testo, Elementi grafici, grafica&#10;&#10;Descrizione generata automaticamente">
              <a:extLst>
                <a:ext uri="{FF2B5EF4-FFF2-40B4-BE49-F238E27FC236}">
                  <a16:creationId xmlns:a16="http://schemas.microsoft.com/office/drawing/2014/main" id="{3006141C-8930-451E-92DB-8BD99B877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236" y="244750"/>
              <a:ext cx="575592" cy="600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cxnSp>
        <p:nvCxnSpPr>
          <p:cNvPr id="158" name="Connettore diritto 157">
            <a:extLst>
              <a:ext uri="{FF2B5EF4-FFF2-40B4-BE49-F238E27FC236}">
                <a16:creationId xmlns:a16="http://schemas.microsoft.com/office/drawing/2014/main" id="{941341F8-2FF3-C7AB-CA71-EBF7D59728E7}"/>
              </a:ext>
            </a:extLst>
          </p:cNvPr>
          <p:cNvCxnSpPr>
            <a:cxnSpLocks/>
          </p:cNvCxnSpPr>
          <p:nvPr/>
        </p:nvCxnSpPr>
        <p:spPr>
          <a:xfrm>
            <a:off x="1196988" y="4659842"/>
            <a:ext cx="0" cy="334267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4" name="Rettangolo 193">
            <a:extLst>
              <a:ext uri="{FF2B5EF4-FFF2-40B4-BE49-F238E27FC236}">
                <a16:creationId xmlns:a16="http://schemas.microsoft.com/office/drawing/2014/main" id="{5986FBE3-A3C3-3B85-D969-3A801B8807DD}"/>
              </a:ext>
            </a:extLst>
          </p:cNvPr>
          <p:cNvSpPr/>
          <p:nvPr/>
        </p:nvSpPr>
        <p:spPr>
          <a:xfrm>
            <a:off x="6728339" y="3823852"/>
            <a:ext cx="249556" cy="124388"/>
          </a:xfrm>
          <a:prstGeom prst="rect">
            <a:avLst/>
          </a:prstGeom>
          <a:noFill/>
          <a:ln w="158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52" name="Gruppo 251">
            <a:extLst>
              <a:ext uri="{FF2B5EF4-FFF2-40B4-BE49-F238E27FC236}">
                <a16:creationId xmlns:a16="http://schemas.microsoft.com/office/drawing/2014/main" id="{EB973E76-A322-A857-770E-3A10E97E7800}"/>
              </a:ext>
            </a:extLst>
          </p:cNvPr>
          <p:cNvGrpSpPr/>
          <p:nvPr/>
        </p:nvGrpSpPr>
        <p:grpSpPr>
          <a:xfrm>
            <a:off x="166236" y="1098691"/>
            <a:ext cx="8079564" cy="5652012"/>
            <a:chOff x="121804" y="1075148"/>
            <a:chExt cx="8079564" cy="5652012"/>
          </a:xfrm>
        </p:grpSpPr>
        <p:pic>
          <p:nvPicPr>
            <p:cNvPr id="2" name="Immagine 1" descr="Immagine che contiene aria aperta, montagna, geologia, basamento&#10;&#10;Descrizione generata automaticamente">
              <a:extLst>
                <a:ext uri="{FF2B5EF4-FFF2-40B4-BE49-F238E27FC236}">
                  <a16:creationId xmlns:a16="http://schemas.microsoft.com/office/drawing/2014/main" id="{C18E9500-FBD2-4B77-2923-4A9177944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7458" y="1209524"/>
              <a:ext cx="1502751" cy="1099009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" name="Immagine 2" descr="Immagine che contiene terreno, interno, ciotola, cibo&#10;&#10;Descrizione generata automaticamente">
              <a:extLst>
                <a:ext uri="{FF2B5EF4-FFF2-40B4-BE49-F238E27FC236}">
                  <a16:creationId xmlns:a16="http://schemas.microsoft.com/office/drawing/2014/main" id="{99C31CEE-9FE3-54DD-421B-BF04A02D3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08" r="8598"/>
            <a:stretch/>
          </p:blipFill>
          <p:spPr>
            <a:xfrm rot="16200000">
              <a:off x="2939600" y="4745632"/>
              <a:ext cx="964279" cy="1414149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145" name="Gruppo 144">
              <a:extLst>
                <a:ext uri="{FF2B5EF4-FFF2-40B4-BE49-F238E27FC236}">
                  <a16:creationId xmlns:a16="http://schemas.microsoft.com/office/drawing/2014/main" id="{E212FBC9-E2CF-E0EE-0DD9-78EAFB26CB0B}"/>
                </a:ext>
              </a:extLst>
            </p:cNvPr>
            <p:cNvGrpSpPr/>
            <p:nvPr/>
          </p:nvGrpSpPr>
          <p:grpSpPr>
            <a:xfrm>
              <a:off x="360188" y="2069705"/>
              <a:ext cx="1222677" cy="1550573"/>
              <a:chOff x="238305" y="1295264"/>
              <a:chExt cx="2047695" cy="2346943"/>
            </a:xfrm>
          </p:grpSpPr>
          <p:sp>
            <p:nvSpPr>
              <p:cNvPr id="138" name="Trapezio 137">
                <a:extLst>
                  <a:ext uri="{FF2B5EF4-FFF2-40B4-BE49-F238E27FC236}">
                    <a16:creationId xmlns:a16="http://schemas.microsoft.com/office/drawing/2014/main" id="{5A290C80-C884-9283-997F-3B9B4776DD58}"/>
                  </a:ext>
                </a:extLst>
              </p:cNvPr>
              <p:cNvSpPr/>
              <p:nvPr/>
            </p:nvSpPr>
            <p:spPr>
              <a:xfrm rot="10800000">
                <a:off x="1184531" y="1295264"/>
                <a:ext cx="867747" cy="387222"/>
              </a:xfrm>
              <a:prstGeom prst="trapezoid">
                <a:avLst/>
              </a:prstGeom>
              <a:noFill/>
              <a:ln w="15875">
                <a:solidFill>
                  <a:srgbClr val="FBFA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9" name="Rettangolo 138">
                <a:extLst>
                  <a:ext uri="{FF2B5EF4-FFF2-40B4-BE49-F238E27FC236}">
                    <a16:creationId xmlns:a16="http://schemas.microsoft.com/office/drawing/2014/main" id="{B42CB131-6D6B-83D3-1111-4AD58ABEE4B7}"/>
                  </a:ext>
                </a:extLst>
              </p:cNvPr>
              <p:cNvSpPr/>
              <p:nvPr/>
            </p:nvSpPr>
            <p:spPr>
              <a:xfrm>
                <a:off x="942391" y="1674846"/>
                <a:ext cx="1343609" cy="1688841"/>
              </a:xfrm>
              <a:prstGeom prst="rect">
                <a:avLst/>
              </a:prstGeom>
              <a:noFill/>
              <a:ln w="15875">
                <a:solidFill>
                  <a:srgbClr val="FBFA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40" name="Striscia diagonale 139">
                <a:extLst>
                  <a:ext uri="{FF2B5EF4-FFF2-40B4-BE49-F238E27FC236}">
                    <a16:creationId xmlns:a16="http://schemas.microsoft.com/office/drawing/2014/main" id="{9E96F0B2-FFAA-96C0-FB92-F49BB38155BF}"/>
                  </a:ext>
                </a:extLst>
              </p:cNvPr>
              <p:cNvSpPr/>
              <p:nvPr/>
            </p:nvSpPr>
            <p:spPr>
              <a:xfrm rot="13287649">
                <a:off x="1299799" y="3114824"/>
                <a:ext cx="659425" cy="527383"/>
              </a:xfrm>
              <a:prstGeom prst="diagStripe">
                <a:avLst/>
              </a:prstGeom>
              <a:noFill/>
              <a:ln w="15875">
                <a:solidFill>
                  <a:srgbClr val="FBFA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1" name="Goccia 140">
                <a:extLst>
                  <a:ext uri="{FF2B5EF4-FFF2-40B4-BE49-F238E27FC236}">
                    <a16:creationId xmlns:a16="http://schemas.microsoft.com/office/drawing/2014/main" id="{8F521FB1-2AF8-7A08-AFFA-26C747336371}"/>
                  </a:ext>
                </a:extLst>
              </p:cNvPr>
              <p:cNvSpPr/>
              <p:nvPr/>
            </p:nvSpPr>
            <p:spPr>
              <a:xfrm rot="4363671">
                <a:off x="307598" y="1955702"/>
                <a:ext cx="818538" cy="957124"/>
              </a:xfrm>
              <a:prstGeom prst="teardrop">
                <a:avLst/>
              </a:prstGeom>
              <a:noFill/>
              <a:ln w="15875">
                <a:solidFill>
                  <a:srgbClr val="FBFA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2" name="O 141">
                <a:extLst>
                  <a:ext uri="{FF2B5EF4-FFF2-40B4-BE49-F238E27FC236}">
                    <a16:creationId xmlns:a16="http://schemas.microsoft.com/office/drawing/2014/main" id="{ABB15C01-F263-2FE2-416C-F1E864B9B099}"/>
                  </a:ext>
                </a:extLst>
              </p:cNvPr>
              <p:cNvSpPr/>
              <p:nvPr/>
            </p:nvSpPr>
            <p:spPr>
              <a:xfrm>
                <a:off x="435858" y="2219539"/>
                <a:ext cx="360253" cy="377582"/>
              </a:xfrm>
              <a:prstGeom prst="flowChartOr">
                <a:avLst/>
              </a:prstGeom>
              <a:noFill/>
              <a:ln w="15875">
                <a:solidFill>
                  <a:srgbClr val="FBFA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grpSp>
          <p:nvGrpSpPr>
            <p:cNvPr id="152" name="Gruppo 151">
              <a:extLst>
                <a:ext uri="{FF2B5EF4-FFF2-40B4-BE49-F238E27FC236}">
                  <a16:creationId xmlns:a16="http://schemas.microsoft.com/office/drawing/2014/main" id="{A4A2CBB4-FD5D-6A5E-F610-203C3B9C7EE3}"/>
                </a:ext>
              </a:extLst>
            </p:cNvPr>
            <p:cNvGrpSpPr/>
            <p:nvPr/>
          </p:nvGrpSpPr>
          <p:grpSpPr>
            <a:xfrm>
              <a:off x="1036953" y="1254048"/>
              <a:ext cx="332101" cy="654429"/>
              <a:chOff x="1036953" y="1254048"/>
              <a:chExt cx="332101" cy="654429"/>
            </a:xfrm>
          </p:grpSpPr>
          <p:cxnSp>
            <p:nvCxnSpPr>
              <p:cNvPr id="146" name="Connettore diritto 145">
                <a:extLst>
                  <a:ext uri="{FF2B5EF4-FFF2-40B4-BE49-F238E27FC236}">
                    <a16:creationId xmlns:a16="http://schemas.microsoft.com/office/drawing/2014/main" id="{7CAD31EA-5B94-BCAE-0666-3AA7542BB82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1166" y="1693046"/>
                <a:ext cx="0" cy="215431"/>
              </a:xfrm>
              <a:prstGeom prst="line">
                <a:avLst/>
              </a:prstGeom>
              <a:ln w="15875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47" name="Rombo 146">
                <a:extLst>
                  <a:ext uri="{FF2B5EF4-FFF2-40B4-BE49-F238E27FC236}">
                    <a16:creationId xmlns:a16="http://schemas.microsoft.com/office/drawing/2014/main" id="{9039A907-955D-02FB-9511-D7F41AA3B878}"/>
                  </a:ext>
                </a:extLst>
              </p:cNvPr>
              <p:cNvSpPr/>
              <p:nvPr/>
            </p:nvSpPr>
            <p:spPr>
              <a:xfrm>
                <a:off x="1181731" y="1254048"/>
                <a:ext cx="159530" cy="151495"/>
              </a:xfrm>
              <a:prstGeom prst="diamond">
                <a:avLst/>
              </a:prstGeom>
              <a:noFill/>
              <a:ln w="158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8" name="Rombo 147">
                <a:extLst>
                  <a:ext uri="{FF2B5EF4-FFF2-40B4-BE49-F238E27FC236}">
                    <a16:creationId xmlns:a16="http://schemas.microsoft.com/office/drawing/2014/main" id="{2550D521-1790-C74B-F778-FE5074B51EA9}"/>
                  </a:ext>
                </a:extLst>
              </p:cNvPr>
              <p:cNvSpPr/>
              <p:nvPr/>
            </p:nvSpPr>
            <p:spPr>
              <a:xfrm rot="1744440">
                <a:off x="1036953" y="1387682"/>
                <a:ext cx="136016" cy="172712"/>
              </a:xfrm>
              <a:prstGeom prst="diamond">
                <a:avLst/>
              </a:prstGeom>
              <a:noFill/>
              <a:ln w="158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49" name="Rombo 148">
                <a:extLst>
                  <a:ext uri="{FF2B5EF4-FFF2-40B4-BE49-F238E27FC236}">
                    <a16:creationId xmlns:a16="http://schemas.microsoft.com/office/drawing/2014/main" id="{68771CF3-B6E8-97D8-8896-3A2D4F7618EB}"/>
                  </a:ext>
                </a:extLst>
              </p:cNvPr>
              <p:cNvSpPr/>
              <p:nvPr/>
            </p:nvSpPr>
            <p:spPr>
              <a:xfrm rot="492903">
                <a:off x="1230733" y="1464256"/>
                <a:ext cx="138321" cy="158362"/>
              </a:xfrm>
              <a:prstGeom prst="diamond">
                <a:avLst/>
              </a:prstGeom>
              <a:noFill/>
              <a:ln w="158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cxnSp>
          <p:nvCxnSpPr>
            <p:cNvPr id="153" name="Connettore diritto 152">
              <a:extLst>
                <a:ext uri="{FF2B5EF4-FFF2-40B4-BE49-F238E27FC236}">
                  <a16:creationId xmlns:a16="http://schemas.microsoft.com/office/drawing/2014/main" id="{DD07FC71-F322-1282-1831-274E42727AF0}"/>
                </a:ext>
              </a:extLst>
            </p:cNvPr>
            <p:cNvCxnSpPr>
              <a:cxnSpLocks/>
            </p:cNvCxnSpPr>
            <p:nvPr/>
          </p:nvCxnSpPr>
          <p:spPr>
            <a:xfrm>
              <a:off x="1190876" y="3748420"/>
              <a:ext cx="0" cy="215431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56" name="Gruppo 155">
              <a:extLst>
                <a:ext uri="{FF2B5EF4-FFF2-40B4-BE49-F238E27FC236}">
                  <a16:creationId xmlns:a16="http://schemas.microsoft.com/office/drawing/2014/main" id="{2C508D32-2A2B-A57A-EF7E-B01B18E4794D}"/>
                </a:ext>
              </a:extLst>
            </p:cNvPr>
            <p:cNvGrpSpPr/>
            <p:nvPr/>
          </p:nvGrpSpPr>
          <p:grpSpPr>
            <a:xfrm>
              <a:off x="166236" y="3649398"/>
              <a:ext cx="2024744" cy="1008389"/>
              <a:chOff x="4185607" y="963416"/>
              <a:chExt cx="2024744" cy="1008389"/>
            </a:xfrm>
          </p:grpSpPr>
          <p:sp>
            <p:nvSpPr>
              <p:cNvPr id="154" name="Striscia diagonale 153">
                <a:extLst>
                  <a:ext uri="{FF2B5EF4-FFF2-40B4-BE49-F238E27FC236}">
                    <a16:creationId xmlns:a16="http://schemas.microsoft.com/office/drawing/2014/main" id="{0EDF6527-CA07-D1F0-6E82-E9C4C6899B72}"/>
                  </a:ext>
                </a:extLst>
              </p:cNvPr>
              <p:cNvSpPr/>
              <p:nvPr/>
            </p:nvSpPr>
            <p:spPr>
              <a:xfrm rot="13436468">
                <a:off x="4693988" y="963416"/>
                <a:ext cx="1046162" cy="1008389"/>
              </a:xfrm>
              <a:prstGeom prst="diagStripe">
                <a:avLst/>
              </a:prstGeom>
              <a:noFill/>
              <a:ln w="15875">
                <a:solidFill>
                  <a:srgbClr val="FBFA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55" name="CasellaDiTesto 154">
                <a:extLst>
                  <a:ext uri="{FF2B5EF4-FFF2-40B4-BE49-F238E27FC236}">
                    <a16:creationId xmlns:a16="http://schemas.microsoft.com/office/drawing/2014/main" id="{D1B09E55-0915-7359-EA5B-C5612B84FA0C}"/>
                  </a:ext>
                </a:extLst>
              </p:cNvPr>
              <p:cNvSpPr txBox="1"/>
              <p:nvPr/>
            </p:nvSpPr>
            <p:spPr>
              <a:xfrm>
                <a:off x="4185607" y="1357034"/>
                <a:ext cx="2024744" cy="276999"/>
              </a:xfrm>
              <a:prstGeom prst="rect">
                <a:avLst/>
              </a:prstGeom>
              <a:noFill/>
              <a:ln w="2222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>
                    <a:solidFill>
                      <a:schemeClr val="bg1"/>
                    </a:solidFill>
                  </a:rPr>
                  <a:t>. . . . . . . . . . . . . . . . . </a:t>
                </a:r>
              </a:p>
            </p:txBody>
          </p:sp>
        </p:grpSp>
        <p:grpSp>
          <p:nvGrpSpPr>
            <p:cNvPr id="161" name="Gruppo 160">
              <a:extLst>
                <a:ext uri="{FF2B5EF4-FFF2-40B4-BE49-F238E27FC236}">
                  <a16:creationId xmlns:a16="http://schemas.microsoft.com/office/drawing/2014/main" id="{0BE2B98B-2AEC-F174-4FBD-C94665A3DFA7}"/>
                </a:ext>
              </a:extLst>
            </p:cNvPr>
            <p:cNvGrpSpPr/>
            <p:nvPr/>
          </p:nvGrpSpPr>
          <p:grpSpPr>
            <a:xfrm>
              <a:off x="121804" y="4617836"/>
              <a:ext cx="1966313" cy="1008389"/>
              <a:chOff x="4204696" y="2175502"/>
              <a:chExt cx="1966313" cy="1008389"/>
            </a:xfrm>
          </p:grpSpPr>
          <p:sp>
            <p:nvSpPr>
              <p:cNvPr id="159" name="Striscia diagonale 158">
                <a:extLst>
                  <a:ext uri="{FF2B5EF4-FFF2-40B4-BE49-F238E27FC236}">
                    <a16:creationId xmlns:a16="http://schemas.microsoft.com/office/drawing/2014/main" id="{2E645B42-F6EC-894C-587C-7B4982D8DB29}"/>
                  </a:ext>
                </a:extLst>
              </p:cNvPr>
              <p:cNvSpPr/>
              <p:nvPr/>
            </p:nvSpPr>
            <p:spPr>
              <a:xfrm rot="13436468">
                <a:off x="4693987" y="2175502"/>
                <a:ext cx="1046162" cy="1008389"/>
              </a:xfrm>
              <a:prstGeom prst="diagStripe">
                <a:avLst/>
              </a:prstGeom>
              <a:noFill/>
              <a:ln w="158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60" name="CasellaDiTesto 159">
                <a:extLst>
                  <a:ext uri="{FF2B5EF4-FFF2-40B4-BE49-F238E27FC236}">
                    <a16:creationId xmlns:a16="http://schemas.microsoft.com/office/drawing/2014/main" id="{578F3E10-430A-5481-3892-736C24AF3447}"/>
                  </a:ext>
                </a:extLst>
              </p:cNvPr>
              <p:cNvSpPr txBox="1"/>
              <p:nvPr/>
            </p:nvSpPr>
            <p:spPr>
              <a:xfrm>
                <a:off x="4204696" y="2556118"/>
                <a:ext cx="1966313" cy="276999"/>
              </a:xfrm>
              <a:prstGeom prst="rect">
                <a:avLst/>
              </a:prstGeom>
              <a:noFill/>
              <a:ln w="2222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>
                    <a:solidFill>
                      <a:schemeClr val="bg1"/>
                    </a:solidFill>
                  </a:rPr>
                  <a:t>………………………........</a:t>
                </a:r>
              </a:p>
            </p:txBody>
          </p:sp>
        </p:grpSp>
        <p:cxnSp>
          <p:nvCxnSpPr>
            <p:cNvPr id="162" name="Connettore diritto 161">
              <a:extLst>
                <a:ext uri="{FF2B5EF4-FFF2-40B4-BE49-F238E27FC236}">
                  <a16:creationId xmlns:a16="http://schemas.microsoft.com/office/drawing/2014/main" id="{FE71BA69-8DFE-4AE9-F4BF-E70817E9CB78}"/>
                </a:ext>
              </a:extLst>
            </p:cNvPr>
            <p:cNvCxnSpPr>
              <a:cxnSpLocks/>
            </p:cNvCxnSpPr>
            <p:nvPr/>
          </p:nvCxnSpPr>
          <p:spPr>
            <a:xfrm>
              <a:off x="1152556" y="5719415"/>
              <a:ext cx="0" cy="215431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3" name="CasellaDiTesto 162">
              <a:extLst>
                <a:ext uri="{FF2B5EF4-FFF2-40B4-BE49-F238E27FC236}">
                  <a16:creationId xmlns:a16="http://schemas.microsoft.com/office/drawing/2014/main" id="{8ED299A0-99D8-AA30-33A7-F32E2DDA50AE}"/>
                </a:ext>
              </a:extLst>
            </p:cNvPr>
            <p:cNvSpPr txBox="1"/>
            <p:nvPr/>
          </p:nvSpPr>
          <p:spPr>
            <a:xfrm>
              <a:off x="121804" y="6080829"/>
              <a:ext cx="20247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dirty="0">
                  <a:solidFill>
                    <a:schemeClr val="bg1"/>
                  </a:solidFill>
                  <a:latin typeface="Georgia Pro" panose="02040502050405020303" pitchFamily="18" charset="0"/>
                  <a:cs typeface="Times New Roman" panose="02020603050405020304" pitchFamily="18" charset="0"/>
                </a:rPr>
                <a:t>Polveri </a:t>
              </a:r>
            </a:p>
            <a:p>
              <a:pPr algn="ctr"/>
              <a:r>
                <a:rPr lang="it-IT" sz="1200" b="1" dirty="0">
                  <a:solidFill>
                    <a:schemeClr val="bg1"/>
                  </a:solidFill>
                  <a:latin typeface="Georgia Pro" panose="02040502050405020303" pitchFamily="18" charset="0"/>
                  <a:cs typeface="Times New Roman" panose="02020603050405020304" pitchFamily="18" charset="0"/>
                </a:rPr>
                <a:t>&lt;100 µm  </a:t>
              </a:r>
            </a:p>
            <a:p>
              <a:pPr algn="ctr"/>
              <a:endParaRPr lang="en-GB" sz="1200" dirty="0"/>
            </a:p>
          </p:txBody>
        </p:sp>
        <p:cxnSp>
          <p:nvCxnSpPr>
            <p:cNvPr id="166" name="Connettore diritto 165">
              <a:extLst>
                <a:ext uri="{FF2B5EF4-FFF2-40B4-BE49-F238E27FC236}">
                  <a16:creationId xmlns:a16="http://schemas.microsoft.com/office/drawing/2014/main" id="{EB9E2DC5-AE63-89E5-8F61-AD73828C46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2556" y="4838657"/>
              <a:ext cx="2945215" cy="5976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01" name="CasellaDiTesto 200">
              <a:extLst>
                <a:ext uri="{FF2B5EF4-FFF2-40B4-BE49-F238E27FC236}">
                  <a16:creationId xmlns:a16="http://schemas.microsoft.com/office/drawing/2014/main" id="{8EA26659-6A48-5D9E-CB68-84470E0228D3}"/>
                </a:ext>
              </a:extLst>
            </p:cNvPr>
            <p:cNvSpPr txBox="1"/>
            <p:nvPr/>
          </p:nvSpPr>
          <p:spPr>
            <a:xfrm>
              <a:off x="2069320" y="2393947"/>
              <a:ext cx="1656853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chemeClr val="bg1"/>
                  </a:solidFill>
                  <a:latin typeface="Georgia Pro" panose="02040502050405020303" pitchFamily="18" charset="0"/>
                </a:rPr>
                <a:t>Campionamento e frantumazione degli scarti di granito</a:t>
              </a:r>
            </a:p>
          </p:txBody>
        </p:sp>
        <p:sp>
          <p:nvSpPr>
            <p:cNvPr id="202" name="CasellaDiTesto 201">
              <a:extLst>
                <a:ext uri="{FF2B5EF4-FFF2-40B4-BE49-F238E27FC236}">
                  <a16:creationId xmlns:a16="http://schemas.microsoft.com/office/drawing/2014/main" id="{D62C1FEE-5860-243E-3DC5-1C0BAB2B6DDE}"/>
                </a:ext>
              </a:extLst>
            </p:cNvPr>
            <p:cNvSpPr txBox="1"/>
            <p:nvPr/>
          </p:nvSpPr>
          <p:spPr>
            <a:xfrm>
              <a:off x="3030942" y="6008300"/>
              <a:ext cx="14235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chemeClr val="bg1"/>
                  </a:solidFill>
                  <a:latin typeface="Georgia Pro" panose="02040502050405020303" pitchFamily="18" charset="0"/>
                </a:rPr>
                <a:t>Vagliatura</a:t>
              </a:r>
            </a:p>
            <a:p>
              <a:r>
                <a:rPr lang="it-IT" sz="1100" b="1" dirty="0">
                  <a:solidFill>
                    <a:schemeClr val="bg1"/>
                  </a:solidFill>
                  <a:latin typeface="Georgia Pro" panose="02040502050405020303" pitchFamily="18" charset="0"/>
                </a:rPr>
                <a:t>0.1 – 1 mm</a:t>
              </a:r>
            </a:p>
          </p:txBody>
        </p:sp>
        <p:grpSp>
          <p:nvGrpSpPr>
            <p:cNvPr id="206" name="Gruppo 205">
              <a:extLst>
                <a:ext uri="{FF2B5EF4-FFF2-40B4-BE49-F238E27FC236}">
                  <a16:creationId xmlns:a16="http://schemas.microsoft.com/office/drawing/2014/main" id="{A50ABC71-AEB7-A412-4023-581959B8A01D}"/>
                </a:ext>
              </a:extLst>
            </p:cNvPr>
            <p:cNvGrpSpPr/>
            <p:nvPr/>
          </p:nvGrpSpPr>
          <p:grpSpPr>
            <a:xfrm>
              <a:off x="4110805" y="1075148"/>
              <a:ext cx="4090563" cy="4920008"/>
              <a:chOff x="4097041" y="1341433"/>
              <a:chExt cx="4090563" cy="4920008"/>
            </a:xfrm>
          </p:grpSpPr>
          <p:pic>
            <p:nvPicPr>
              <p:cNvPr id="6" name="Immagine 5" descr="Immagine che contiene interno, cibo, vassoio, terreno&#10;&#10;Descrizione generata automaticamente">
                <a:extLst>
                  <a:ext uri="{FF2B5EF4-FFF2-40B4-BE49-F238E27FC236}">
                    <a16:creationId xmlns:a16="http://schemas.microsoft.com/office/drawing/2014/main" id="{C574D123-3221-2880-111B-9AC346C74D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9184" r="5251" b="23778"/>
              <a:stretch/>
            </p:blipFill>
            <p:spPr>
              <a:xfrm>
                <a:off x="5867885" y="5185154"/>
                <a:ext cx="1622642" cy="1076287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grpSp>
            <p:nvGrpSpPr>
              <p:cNvPr id="192" name="Gruppo 191">
                <a:extLst>
                  <a:ext uri="{FF2B5EF4-FFF2-40B4-BE49-F238E27FC236}">
                    <a16:creationId xmlns:a16="http://schemas.microsoft.com/office/drawing/2014/main" id="{8FC2C654-F882-6F20-2DE8-787FFCCDDD29}"/>
                  </a:ext>
                </a:extLst>
              </p:cNvPr>
              <p:cNvGrpSpPr/>
              <p:nvPr/>
            </p:nvGrpSpPr>
            <p:grpSpPr>
              <a:xfrm>
                <a:off x="4097041" y="1341433"/>
                <a:ext cx="3386469" cy="3756170"/>
                <a:chOff x="2989083" y="1582561"/>
                <a:chExt cx="3386469" cy="3756170"/>
              </a:xfrm>
            </p:grpSpPr>
            <p:grpSp>
              <p:nvGrpSpPr>
                <p:cNvPr id="191" name="Gruppo 190">
                  <a:extLst>
                    <a:ext uri="{FF2B5EF4-FFF2-40B4-BE49-F238E27FC236}">
                      <a16:creationId xmlns:a16="http://schemas.microsoft.com/office/drawing/2014/main" id="{5F6F0E89-9C49-8276-08D6-680F7A97026A}"/>
                    </a:ext>
                  </a:extLst>
                </p:cNvPr>
                <p:cNvGrpSpPr/>
                <p:nvPr/>
              </p:nvGrpSpPr>
              <p:grpSpPr>
                <a:xfrm>
                  <a:off x="2989083" y="1700943"/>
                  <a:ext cx="298802" cy="3637788"/>
                  <a:chOff x="2999598" y="1474038"/>
                  <a:chExt cx="298802" cy="3637788"/>
                </a:xfrm>
              </p:grpSpPr>
              <p:cxnSp>
                <p:nvCxnSpPr>
                  <p:cNvPr id="170" name="Connettore diritto 169">
                    <a:extLst>
                      <a:ext uri="{FF2B5EF4-FFF2-40B4-BE49-F238E27FC236}">
                        <a16:creationId xmlns:a16="http://schemas.microsoft.com/office/drawing/2014/main" id="{C34E3111-7ACA-783E-33FB-F619843A7DD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999598" y="1474038"/>
                    <a:ext cx="45162" cy="3637788"/>
                  </a:xfrm>
                  <a:prstGeom prst="line">
                    <a:avLst/>
                  </a:prstGeom>
                  <a:ln w="15875">
                    <a:solidFill>
                      <a:schemeClr val="bg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" name="Connettore diritto 171">
                    <a:extLst>
                      <a:ext uri="{FF2B5EF4-FFF2-40B4-BE49-F238E27FC236}">
                        <a16:creationId xmlns:a16="http://schemas.microsoft.com/office/drawing/2014/main" id="{106329D9-6432-51CC-7504-4EFD14D4A1A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44760" y="1476344"/>
                    <a:ext cx="253640" cy="0"/>
                  </a:xfrm>
                  <a:prstGeom prst="line">
                    <a:avLst/>
                  </a:prstGeom>
                  <a:ln w="15875">
                    <a:solidFill>
                      <a:schemeClr val="bg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90" name="Gruppo 189">
                  <a:extLst>
                    <a:ext uri="{FF2B5EF4-FFF2-40B4-BE49-F238E27FC236}">
                      <a16:creationId xmlns:a16="http://schemas.microsoft.com/office/drawing/2014/main" id="{AFC0DFF5-CD50-E511-2297-7079FE06625D}"/>
                    </a:ext>
                  </a:extLst>
                </p:cNvPr>
                <p:cNvGrpSpPr/>
                <p:nvPr/>
              </p:nvGrpSpPr>
              <p:grpSpPr>
                <a:xfrm>
                  <a:off x="3490192" y="1582561"/>
                  <a:ext cx="2885360" cy="2849549"/>
                  <a:chOff x="2565015" y="1303958"/>
                  <a:chExt cx="2885360" cy="2849549"/>
                </a:xfrm>
              </p:grpSpPr>
              <p:sp>
                <p:nvSpPr>
                  <p:cNvPr id="174" name="Rombo 173">
                    <a:extLst>
                      <a:ext uri="{FF2B5EF4-FFF2-40B4-BE49-F238E27FC236}">
                        <a16:creationId xmlns:a16="http://schemas.microsoft.com/office/drawing/2014/main" id="{838B43CC-B39D-8736-8915-AF3A0CC41C3D}"/>
                      </a:ext>
                    </a:extLst>
                  </p:cNvPr>
                  <p:cNvSpPr/>
                  <p:nvPr/>
                </p:nvSpPr>
                <p:spPr>
                  <a:xfrm rot="21009153">
                    <a:off x="2565016" y="1303958"/>
                    <a:ext cx="126843" cy="116304"/>
                  </a:xfrm>
                  <a:prstGeom prst="diamond">
                    <a:avLst/>
                  </a:prstGeom>
                  <a:noFill/>
                  <a:ln w="15875">
                    <a:solidFill>
                      <a:srgbClr val="FBFAFF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175" name="Rombo 174">
                    <a:extLst>
                      <a:ext uri="{FF2B5EF4-FFF2-40B4-BE49-F238E27FC236}">
                        <a16:creationId xmlns:a16="http://schemas.microsoft.com/office/drawing/2014/main" id="{DBA92B6A-1196-5200-0C33-6BB955869BDE}"/>
                      </a:ext>
                    </a:extLst>
                  </p:cNvPr>
                  <p:cNvSpPr/>
                  <p:nvPr/>
                </p:nvSpPr>
                <p:spPr>
                  <a:xfrm rot="21009153">
                    <a:off x="2565015" y="1466498"/>
                    <a:ext cx="126843" cy="116304"/>
                  </a:xfrm>
                  <a:prstGeom prst="diamond">
                    <a:avLst/>
                  </a:prstGeom>
                  <a:noFill/>
                  <a:ln w="15875">
                    <a:solidFill>
                      <a:srgbClr val="FBFAFF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176" name="Rombo 175">
                    <a:extLst>
                      <a:ext uri="{FF2B5EF4-FFF2-40B4-BE49-F238E27FC236}">
                        <a16:creationId xmlns:a16="http://schemas.microsoft.com/office/drawing/2014/main" id="{08EED615-6E6E-B70A-3AB6-E8B8E577BD6C}"/>
                      </a:ext>
                    </a:extLst>
                  </p:cNvPr>
                  <p:cNvSpPr/>
                  <p:nvPr/>
                </p:nvSpPr>
                <p:spPr>
                  <a:xfrm rot="21009153">
                    <a:off x="2691241" y="1375506"/>
                    <a:ext cx="126843" cy="116304"/>
                  </a:xfrm>
                  <a:prstGeom prst="diamond">
                    <a:avLst/>
                  </a:prstGeom>
                  <a:noFill/>
                  <a:ln w="15875">
                    <a:solidFill>
                      <a:srgbClr val="FBFAFF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cxnSp>
                <p:nvCxnSpPr>
                  <p:cNvPr id="177" name="Connettore diritto 176">
                    <a:extLst>
                      <a:ext uri="{FF2B5EF4-FFF2-40B4-BE49-F238E27FC236}">
                        <a16:creationId xmlns:a16="http://schemas.microsoft.com/office/drawing/2014/main" id="{ED38A362-036D-F5D4-666B-68586386BBC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662903" y="1741343"/>
                    <a:ext cx="0" cy="334267"/>
                  </a:xfrm>
                  <a:prstGeom prst="line">
                    <a:avLst/>
                  </a:prstGeom>
                  <a:ln w="15875">
                    <a:solidFill>
                      <a:schemeClr val="bg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8" name="Rettangolo 177">
                    <a:extLst>
                      <a:ext uri="{FF2B5EF4-FFF2-40B4-BE49-F238E27FC236}">
                        <a16:creationId xmlns:a16="http://schemas.microsoft.com/office/drawing/2014/main" id="{31BB9082-87A2-42E3-84D7-DFBE132246D4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3408666" y="1740986"/>
                    <a:ext cx="1303522" cy="2779896"/>
                  </a:xfrm>
                  <a:prstGeom prst="rect">
                    <a:avLst/>
                  </a:prstGeom>
                  <a:noFill/>
                  <a:ln w="158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179" name="Trapezio 178">
                    <a:extLst>
                      <a:ext uri="{FF2B5EF4-FFF2-40B4-BE49-F238E27FC236}">
                        <a16:creationId xmlns:a16="http://schemas.microsoft.com/office/drawing/2014/main" id="{55C5413B-A261-F3FF-E6E0-FF9B95C4691A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2698854" y="2203742"/>
                    <a:ext cx="591831" cy="263524"/>
                  </a:xfrm>
                  <a:prstGeom prst="trapezoid">
                    <a:avLst/>
                  </a:prstGeom>
                  <a:noFill/>
                  <a:ln w="158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80" name="Striscia diagonale 179">
                    <a:extLst>
                      <a:ext uri="{FF2B5EF4-FFF2-40B4-BE49-F238E27FC236}">
                        <a16:creationId xmlns:a16="http://schemas.microsoft.com/office/drawing/2014/main" id="{051B8B56-B652-28DE-1591-9641D8877122}"/>
                      </a:ext>
                    </a:extLst>
                  </p:cNvPr>
                  <p:cNvSpPr/>
                  <p:nvPr/>
                </p:nvSpPr>
                <p:spPr>
                  <a:xfrm rot="7047412" flipH="1">
                    <a:off x="3395651" y="1979524"/>
                    <a:ext cx="137993" cy="1635379"/>
                  </a:xfrm>
                  <a:prstGeom prst="diagStripe">
                    <a:avLst/>
                  </a:prstGeom>
                  <a:noFill/>
                  <a:ln w="158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81" name="Somma 180">
                    <a:extLst>
                      <a:ext uri="{FF2B5EF4-FFF2-40B4-BE49-F238E27FC236}">
                        <a16:creationId xmlns:a16="http://schemas.microsoft.com/office/drawing/2014/main" id="{B63FA207-FD13-81AD-1DF9-EBF9420774C2}"/>
                      </a:ext>
                    </a:extLst>
                  </p:cNvPr>
                  <p:cNvSpPr/>
                  <p:nvPr/>
                </p:nvSpPr>
                <p:spPr>
                  <a:xfrm>
                    <a:off x="4790081" y="3237390"/>
                    <a:ext cx="294301" cy="260119"/>
                  </a:xfrm>
                  <a:prstGeom prst="flowChartSummingJunction">
                    <a:avLst/>
                  </a:prstGeom>
                  <a:noFill/>
                  <a:ln w="158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cxnSp>
                <p:nvCxnSpPr>
                  <p:cNvPr id="182" name="Connettore diritto 181">
                    <a:extLst>
                      <a:ext uri="{FF2B5EF4-FFF2-40B4-BE49-F238E27FC236}">
                        <a16:creationId xmlns:a16="http://schemas.microsoft.com/office/drawing/2014/main" id="{E9C33A9E-BAA8-94C2-02ED-F96FC148A95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376499" y="3457252"/>
                    <a:ext cx="475837" cy="24633"/>
                  </a:xfrm>
                  <a:prstGeom prst="line">
                    <a:avLst/>
                  </a:prstGeom>
                  <a:ln w="15875">
                    <a:solidFill>
                      <a:schemeClr val="bg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84" name="Trapezio 183">
                    <a:extLst>
                      <a:ext uri="{FF2B5EF4-FFF2-40B4-BE49-F238E27FC236}">
                        <a16:creationId xmlns:a16="http://schemas.microsoft.com/office/drawing/2014/main" id="{FBF1A43D-7A82-ACC9-B69C-03B28D020C71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4218781" y="3782695"/>
                    <a:ext cx="817255" cy="221913"/>
                  </a:xfrm>
                  <a:prstGeom prst="trapezoid">
                    <a:avLst/>
                  </a:prstGeom>
                  <a:noFill/>
                  <a:ln w="158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185" name="Arco 184">
                    <a:extLst>
                      <a:ext uri="{FF2B5EF4-FFF2-40B4-BE49-F238E27FC236}">
                        <a16:creationId xmlns:a16="http://schemas.microsoft.com/office/drawing/2014/main" id="{9E1F391D-CF00-C6F3-3396-B6FF47CBBE0E}"/>
                      </a:ext>
                    </a:extLst>
                  </p:cNvPr>
                  <p:cNvSpPr/>
                  <p:nvPr/>
                </p:nvSpPr>
                <p:spPr>
                  <a:xfrm rot="21317887">
                    <a:off x="3341348" y="3181523"/>
                    <a:ext cx="1754867" cy="492092"/>
                  </a:xfrm>
                  <a:prstGeom prst="arc">
                    <a:avLst/>
                  </a:prstGeom>
                  <a:ln w="15875">
                    <a:solidFill>
                      <a:srgbClr val="FBFA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186" name="Somma 185">
                    <a:extLst>
                      <a:ext uri="{FF2B5EF4-FFF2-40B4-BE49-F238E27FC236}">
                        <a16:creationId xmlns:a16="http://schemas.microsoft.com/office/drawing/2014/main" id="{1C80A0A1-E61F-5CE8-4548-ED7A3DD1E92F}"/>
                      </a:ext>
                    </a:extLst>
                  </p:cNvPr>
                  <p:cNvSpPr/>
                  <p:nvPr/>
                </p:nvSpPr>
                <p:spPr>
                  <a:xfrm>
                    <a:off x="4221306" y="3175417"/>
                    <a:ext cx="307370" cy="275855"/>
                  </a:xfrm>
                  <a:prstGeom prst="flowChartSummingJunction">
                    <a:avLst/>
                  </a:prstGeom>
                  <a:noFill/>
                  <a:ln w="15875">
                    <a:solidFill>
                      <a:srgbClr val="FBFAFF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187" name="Rettangolo 186">
                    <a:extLst>
                      <a:ext uri="{FF2B5EF4-FFF2-40B4-BE49-F238E27FC236}">
                        <a16:creationId xmlns:a16="http://schemas.microsoft.com/office/drawing/2014/main" id="{6AE90443-00CC-4F51-43EE-7F2A472BD203}"/>
                      </a:ext>
                    </a:extLst>
                  </p:cNvPr>
                  <p:cNvSpPr/>
                  <p:nvPr/>
                </p:nvSpPr>
                <p:spPr>
                  <a:xfrm flipH="1">
                    <a:off x="4600352" y="3587321"/>
                    <a:ext cx="45719" cy="191625"/>
                  </a:xfrm>
                  <a:prstGeom prst="rect">
                    <a:avLst/>
                  </a:prstGeom>
                  <a:noFill/>
                  <a:ln w="158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88" name="Rettangolo 187">
                    <a:extLst>
                      <a:ext uri="{FF2B5EF4-FFF2-40B4-BE49-F238E27FC236}">
                        <a16:creationId xmlns:a16="http://schemas.microsoft.com/office/drawing/2014/main" id="{E2CFA7BE-5635-ABF3-AE31-34DA67B315C3}"/>
                      </a:ext>
                    </a:extLst>
                  </p:cNvPr>
                  <p:cNvSpPr/>
                  <p:nvPr/>
                </p:nvSpPr>
                <p:spPr>
                  <a:xfrm>
                    <a:off x="4350796" y="4029119"/>
                    <a:ext cx="249556" cy="124388"/>
                  </a:xfrm>
                  <a:prstGeom prst="rect">
                    <a:avLst/>
                  </a:prstGeom>
                  <a:noFill/>
                  <a:ln w="15875"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</p:grpSp>
          </p:grpSp>
          <p:pic>
            <p:nvPicPr>
              <p:cNvPr id="5" name="Immagine 4" descr="Immagine che contiene Ricambio auto, acciaio, macchina, automobile&#10;&#10;Descrizione generata automaticamente">
                <a:extLst>
                  <a:ext uri="{FF2B5EF4-FFF2-40B4-BE49-F238E27FC236}">
                    <a16:creationId xmlns:a16="http://schemas.microsoft.com/office/drawing/2014/main" id="{B7E4EF59-5636-EF0D-918D-2864F1F92E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432" b="11606"/>
              <a:stretch/>
            </p:blipFill>
            <p:spPr>
              <a:xfrm>
                <a:off x="5799927" y="1352895"/>
                <a:ext cx="1695250" cy="1076287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cxnSp>
            <p:nvCxnSpPr>
              <p:cNvPr id="195" name="Connettore diritto 194">
                <a:extLst>
                  <a:ext uri="{FF2B5EF4-FFF2-40B4-BE49-F238E27FC236}">
                    <a16:creationId xmlns:a16="http://schemas.microsoft.com/office/drawing/2014/main" id="{652D763F-D14D-B49B-D914-EB660644B47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19925" y="4377061"/>
                <a:ext cx="216606" cy="435311"/>
              </a:xfrm>
              <a:prstGeom prst="line">
                <a:avLst/>
              </a:prstGeom>
              <a:ln w="15875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7" name="Connettore diritto 196">
                <a:extLst>
                  <a:ext uri="{FF2B5EF4-FFF2-40B4-BE49-F238E27FC236}">
                    <a16:creationId xmlns:a16="http://schemas.microsoft.com/office/drawing/2014/main" id="{0941120D-2E5F-A587-2282-95309E17F6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53223" y="4377061"/>
                <a:ext cx="244807" cy="454257"/>
              </a:xfrm>
              <a:prstGeom prst="line">
                <a:avLst/>
              </a:prstGeom>
              <a:ln w="15875">
                <a:solidFill>
                  <a:schemeClr val="bg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03" name="CasellaDiTesto 202">
                <a:extLst>
                  <a:ext uri="{FF2B5EF4-FFF2-40B4-BE49-F238E27FC236}">
                    <a16:creationId xmlns:a16="http://schemas.microsoft.com/office/drawing/2014/main" id="{F71C3943-4358-3CF4-666A-501E7AA3EA8F}"/>
                  </a:ext>
                </a:extLst>
              </p:cNvPr>
              <p:cNvSpPr txBox="1"/>
              <p:nvPr/>
            </p:nvSpPr>
            <p:spPr>
              <a:xfrm>
                <a:off x="6233518" y="2534617"/>
                <a:ext cx="134188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100" dirty="0">
                    <a:solidFill>
                      <a:schemeClr val="bg1"/>
                    </a:solidFill>
                    <a:latin typeface="Georgia Pro" panose="02040502050405020303" pitchFamily="18" charset="0"/>
                  </a:rPr>
                  <a:t>Separazione magnetica a secco</a:t>
                </a:r>
              </a:p>
            </p:txBody>
          </p:sp>
          <p:sp>
            <p:nvSpPr>
              <p:cNvPr id="204" name="CasellaDiTesto 203">
                <a:extLst>
                  <a:ext uri="{FF2B5EF4-FFF2-40B4-BE49-F238E27FC236}">
                    <a16:creationId xmlns:a16="http://schemas.microsoft.com/office/drawing/2014/main" id="{4DE33094-B057-6735-DF56-6308F85D168F}"/>
                  </a:ext>
                </a:extLst>
              </p:cNvPr>
              <p:cNvSpPr txBox="1"/>
              <p:nvPr/>
            </p:nvSpPr>
            <p:spPr>
              <a:xfrm>
                <a:off x="5198761" y="4884998"/>
                <a:ext cx="165685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100" dirty="0">
                    <a:solidFill>
                      <a:schemeClr val="bg1"/>
                    </a:solidFill>
                    <a:latin typeface="Georgia Pro" panose="02040502050405020303" pitchFamily="18" charset="0"/>
                  </a:rPr>
                  <a:t>DIAMAGNETICO</a:t>
                </a:r>
              </a:p>
            </p:txBody>
          </p:sp>
          <p:sp>
            <p:nvSpPr>
              <p:cNvPr id="205" name="CasellaDiTesto 204">
                <a:extLst>
                  <a:ext uri="{FF2B5EF4-FFF2-40B4-BE49-F238E27FC236}">
                    <a16:creationId xmlns:a16="http://schemas.microsoft.com/office/drawing/2014/main" id="{9ABC5EF0-DD63-5505-EF46-3F7D8CCF3A43}"/>
                  </a:ext>
                </a:extLst>
              </p:cNvPr>
              <p:cNvSpPr txBox="1"/>
              <p:nvPr/>
            </p:nvSpPr>
            <p:spPr>
              <a:xfrm>
                <a:off x="6530751" y="4889041"/>
                <a:ext cx="165685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100" dirty="0">
                    <a:latin typeface="Georgia Pro" panose="02040502050405020303" pitchFamily="18" charset="0"/>
                  </a:rPr>
                  <a:t>PARAMAGNETICO</a:t>
                </a:r>
              </a:p>
            </p:txBody>
          </p:sp>
        </p:grpSp>
      </p:grpSp>
      <p:sp>
        <p:nvSpPr>
          <p:cNvPr id="256" name="Ovale 255">
            <a:extLst>
              <a:ext uri="{FF2B5EF4-FFF2-40B4-BE49-F238E27FC236}">
                <a16:creationId xmlns:a16="http://schemas.microsoft.com/office/drawing/2014/main" id="{4C9BAADD-6732-DF65-1E6C-CE17043F7D34}"/>
              </a:ext>
            </a:extLst>
          </p:cNvPr>
          <p:cNvSpPr/>
          <p:nvPr/>
        </p:nvSpPr>
        <p:spPr>
          <a:xfrm>
            <a:off x="7311317" y="5762134"/>
            <a:ext cx="1039777" cy="926315"/>
          </a:xfrm>
          <a:prstGeom prst="ellipse">
            <a:avLst/>
          </a:prstGeom>
          <a:blipFill>
            <a:blip r:embed="rId12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7" name="Ovale 256">
            <a:extLst>
              <a:ext uri="{FF2B5EF4-FFF2-40B4-BE49-F238E27FC236}">
                <a16:creationId xmlns:a16="http://schemas.microsoft.com/office/drawing/2014/main" id="{422B5077-F4D6-E402-FA64-431C102B0FAB}"/>
              </a:ext>
            </a:extLst>
          </p:cNvPr>
          <p:cNvSpPr/>
          <p:nvPr/>
        </p:nvSpPr>
        <p:spPr>
          <a:xfrm>
            <a:off x="5227368" y="5784130"/>
            <a:ext cx="894318" cy="926315"/>
          </a:xfrm>
          <a:prstGeom prst="ellipse">
            <a:avLst/>
          </a:prstGeom>
          <a:blipFill>
            <a:blip r:embed="rId13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8" name="CasellaDiTesto 257">
            <a:extLst>
              <a:ext uri="{FF2B5EF4-FFF2-40B4-BE49-F238E27FC236}">
                <a16:creationId xmlns:a16="http://schemas.microsoft.com/office/drawing/2014/main" id="{6A7A2FF8-50A3-9FDD-026E-3AE941777250}"/>
              </a:ext>
            </a:extLst>
          </p:cNvPr>
          <p:cNvSpPr txBox="1"/>
          <p:nvPr/>
        </p:nvSpPr>
        <p:spPr>
          <a:xfrm>
            <a:off x="5042822" y="5289435"/>
            <a:ext cx="14235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i="1" dirty="0">
                <a:solidFill>
                  <a:schemeClr val="bg1"/>
                </a:solidFill>
                <a:latin typeface="Georgia Pro" panose="02040502050405020303" pitchFamily="18" charset="0"/>
              </a:rPr>
              <a:t>quarzo + feldspati</a:t>
            </a:r>
          </a:p>
        </p:txBody>
      </p:sp>
      <p:sp>
        <p:nvSpPr>
          <p:cNvPr id="259" name="CasellaDiTesto 258">
            <a:extLst>
              <a:ext uri="{FF2B5EF4-FFF2-40B4-BE49-F238E27FC236}">
                <a16:creationId xmlns:a16="http://schemas.microsoft.com/office/drawing/2014/main" id="{99D6E38B-BC4E-BF8F-942B-E65BE2CDAA55}"/>
              </a:ext>
            </a:extLst>
          </p:cNvPr>
          <p:cNvSpPr txBox="1"/>
          <p:nvPr/>
        </p:nvSpPr>
        <p:spPr>
          <a:xfrm>
            <a:off x="7582934" y="5374073"/>
            <a:ext cx="14235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i="1" dirty="0">
                <a:latin typeface="Georgia Pro" panose="02040502050405020303" pitchFamily="18" charset="0"/>
              </a:rPr>
              <a:t>biotite</a:t>
            </a:r>
          </a:p>
        </p:txBody>
      </p:sp>
      <p:sp>
        <p:nvSpPr>
          <p:cNvPr id="263" name="Esagono 262">
            <a:extLst>
              <a:ext uri="{FF2B5EF4-FFF2-40B4-BE49-F238E27FC236}">
                <a16:creationId xmlns:a16="http://schemas.microsoft.com/office/drawing/2014/main" id="{73AECFB8-3577-4928-6DBD-02CBEAF30BDE}"/>
              </a:ext>
            </a:extLst>
          </p:cNvPr>
          <p:cNvSpPr/>
          <p:nvPr/>
        </p:nvSpPr>
        <p:spPr>
          <a:xfrm>
            <a:off x="10239987" y="2812432"/>
            <a:ext cx="1219809" cy="1082235"/>
          </a:xfrm>
          <a:prstGeom prst="hexagon">
            <a:avLst/>
          </a:prstGeom>
          <a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5000" r="-15000"/>
            </a:stretch>
          </a:blipFill>
          <a:ln>
            <a:solidFill>
              <a:srgbClr val="FBFAFF"/>
            </a:solidFill>
          </a:ln>
          <a:effectLst>
            <a:reflection blurRad="6350" stA="50000" endA="300" endPos="22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65" name="Esagono 264">
            <a:extLst>
              <a:ext uri="{FF2B5EF4-FFF2-40B4-BE49-F238E27FC236}">
                <a16:creationId xmlns:a16="http://schemas.microsoft.com/office/drawing/2014/main" id="{E470B03F-A80B-FF6A-70D8-2B1C206E03E3}"/>
              </a:ext>
            </a:extLst>
          </p:cNvPr>
          <p:cNvSpPr/>
          <p:nvPr/>
        </p:nvSpPr>
        <p:spPr>
          <a:xfrm>
            <a:off x="9079489" y="3633316"/>
            <a:ext cx="1219810" cy="1056204"/>
          </a:xfrm>
          <a:prstGeom prst="hexagon">
            <a:avLst/>
          </a:prstGeom>
          <a:blipFill>
            <a:blip r:embed="rId15">
              <a:extLst>
                <a:ext uri="{837473B0-CC2E-450A-ABE3-18F120FF3D39}">
                  <a1611:picAttrSrcUrl xmlns:a1611="http://schemas.microsoft.com/office/drawing/2016/11/main" r:id="rId16"/>
                </a:ext>
              </a:extLst>
            </a:blip>
            <a:stretch>
              <a:fillRect l="-15000" r="-15000"/>
            </a:stretch>
          </a:blipFill>
          <a:ln>
            <a:solidFill>
              <a:srgbClr val="FBFAFF"/>
            </a:solidFill>
          </a:ln>
          <a:effectLst>
            <a:reflection blurRad="6350" stA="50000" endA="300" endPos="22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66" name="Esagono 265">
            <a:extLst>
              <a:ext uri="{FF2B5EF4-FFF2-40B4-BE49-F238E27FC236}">
                <a16:creationId xmlns:a16="http://schemas.microsoft.com/office/drawing/2014/main" id="{4E508C47-4EC4-8F88-7744-DC37050061A6}"/>
              </a:ext>
            </a:extLst>
          </p:cNvPr>
          <p:cNvSpPr/>
          <p:nvPr/>
        </p:nvSpPr>
        <p:spPr>
          <a:xfrm>
            <a:off x="10113010" y="4588496"/>
            <a:ext cx="1287474" cy="1173638"/>
          </a:xfrm>
          <a:prstGeom prst="hexagon">
            <a:avLst/>
          </a:prstGeom>
          <a:blipFill>
            <a:blip r:embed="rId17">
              <a:extLst>
                <a:ext uri="{837473B0-CC2E-450A-ABE3-18F120FF3D39}">
                  <a1611:picAttrSrcUrl xmlns:a1611="http://schemas.microsoft.com/office/drawing/2016/11/main" r:id="rId18"/>
                </a:ext>
              </a:extLst>
            </a:blip>
            <a:stretch>
              <a:fillRect l="-15000" r="-15000"/>
            </a:stretch>
          </a:blipFill>
          <a:ln>
            <a:solidFill>
              <a:srgbClr val="FBFAFF"/>
            </a:solidFill>
          </a:ln>
          <a:effectLst>
            <a:reflection blurRad="6350" stA="50000" endA="300" endPos="22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67" name="CasellaDiTesto 266">
            <a:extLst>
              <a:ext uri="{FF2B5EF4-FFF2-40B4-BE49-F238E27FC236}">
                <a16:creationId xmlns:a16="http://schemas.microsoft.com/office/drawing/2014/main" id="{0FAC5207-DB65-213B-195E-E0B000D10D55}"/>
              </a:ext>
            </a:extLst>
          </p:cNvPr>
          <p:cNvSpPr txBox="1"/>
          <p:nvPr/>
        </p:nvSpPr>
        <p:spPr>
          <a:xfrm>
            <a:off x="8789437" y="3150572"/>
            <a:ext cx="16568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00" b="1" dirty="0">
                <a:solidFill>
                  <a:schemeClr val="bg1"/>
                </a:solidFill>
                <a:latin typeface="Georgia Pro" panose="02040502050405020303" pitchFamily="18" charset="0"/>
              </a:rPr>
              <a:t>SEM-EDS</a:t>
            </a:r>
          </a:p>
        </p:txBody>
      </p:sp>
      <p:sp>
        <p:nvSpPr>
          <p:cNvPr id="268" name="CasellaDiTesto 267">
            <a:extLst>
              <a:ext uri="{FF2B5EF4-FFF2-40B4-BE49-F238E27FC236}">
                <a16:creationId xmlns:a16="http://schemas.microsoft.com/office/drawing/2014/main" id="{015DEBF7-A757-D6E3-3C47-A1E5D9F90D89}"/>
              </a:ext>
            </a:extLst>
          </p:cNvPr>
          <p:cNvSpPr txBox="1"/>
          <p:nvPr/>
        </p:nvSpPr>
        <p:spPr>
          <a:xfrm>
            <a:off x="9978329" y="4083086"/>
            <a:ext cx="16568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00" b="1" dirty="0">
                <a:solidFill>
                  <a:schemeClr val="bg1"/>
                </a:solidFill>
                <a:latin typeface="Georgia Pro" panose="02040502050405020303" pitchFamily="18" charset="0"/>
              </a:rPr>
              <a:t>XRPD</a:t>
            </a:r>
          </a:p>
        </p:txBody>
      </p:sp>
      <p:sp>
        <p:nvSpPr>
          <p:cNvPr id="269" name="CasellaDiTesto 268">
            <a:extLst>
              <a:ext uri="{FF2B5EF4-FFF2-40B4-BE49-F238E27FC236}">
                <a16:creationId xmlns:a16="http://schemas.microsoft.com/office/drawing/2014/main" id="{16A593D4-4136-5697-1E8C-375D2E6EFA93}"/>
              </a:ext>
            </a:extLst>
          </p:cNvPr>
          <p:cNvSpPr txBox="1"/>
          <p:nvPr/>
        </p:nvSpPr>
        <p:spPr>
          <a:xfrm>
            <a:off x="8810548" y="5064125"/>
            <a:ext cx="16568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00" b="1" dirty="0">
                <a:solidFill>
                  <a:schemeClr val="bg1"/>
                </a:solidFill>
                <a:latin typeface="Georgia Pro" panose="02040502050405020303" pitchFamily="18" charset="0"/>
              </a:rPr>
              <a:t>ICP-MS</a:t>
            </a:r>
          </a:p>
        </p:txBody>
      </p:sp>
      <p:grpSp>
        <p:nvGrpSpPr>
          <p:cNvPr id="272" name="Gruppo 271">
            <a:extLst>
              <a:ext uri="{FF2B5EF4-FFF2-40B4-BE49-F238E27FC236}">
                <a16:creationId xmlns:a16="http://schemas.microsoft.com/office/drawing/2014/main" id="{32BD493B-0CD5-C8D4-B98C-C10DCED968FA}"/>
              </a:ext>
            </a:extLst>
          </p:cNvPr>
          <p:cNvGrpSpPr/>
          <p:nvPr/>
        </p:nvGrpSpPr>
        <p:grpSpPr>
          <a:xfrm>
            <a:off x="1805001" y="2457417"/>
            <a:ext cx="299271" cy="307777"/>
            <a:chOff x="1805001" y="2457417"/>
            <a:chExt cx="299271" cy="307777"/>
          </a:xfrm>
        </p:grpSpPr>
        <p:sp>
          <p:nvSpPr>
            <p:cNvPr id="270" name="Ovale 269">
              <a:extLst>
                <a:ext uri="{FF2B5EF4-FFF2-40B4-BE49-F238E27FC236}">
                  <a16:creationId xmlns:a16="http://schemas.microsoft.com/office/drawing/2014/main" id="{9266957D-DD5C-E147-F916-FF6F08626A47}"/>
                </a:ext>
              </a:extLst>
            </p:cNvPr>
            <p:cNvSpPr/>
            <p:nvPr/>
          </p:nvSpPr>
          <p:spPr>
            <a:xfrm>
              <a:off x="1837304" y="2478759"/>
              <a:ext cx="266968" cy="23881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3645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71" name="CasellaDiTesto 270">
              <a:extLst>
                <a:ext uri="{FF2B5EF4-FFF2-40B4-BE49-F238E27FC236}">
                  <a16:creationId xmlns:a16="http://schemas.microsoft.com/office/drawing/2014/main" id="{A04077C7-B6F9-8B6D-F876-CA4AF08DCB85}"/>
                </a:ext>
              </a:extLst>
            </p:cNvPr>
            <p:cNvSpPr txBox="1"/>
            <p:nvPr/>
          </p:nvSpPr>
          <p:spPr>
            <a:xfrm>
              <a:off x="1805001" y="2457417"/>
              <a:ext cx="1861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rgbClr val="036452"/>
                  </a:solidFill>
                  <a:latin typeface="Georgia Pro" panose="02040502050405020303" pitchFamily="18" charset="0"/>
                </a:rPr>
                <a:t>1</a:t>
              </a:r>
            </a:p>
          </p:txBody>
        </p:sp>
      </p:grpSp>
      <p:grpSp>
        <p:nvGrpSpPr>
          <p:cNvPr id="273" name="Gruppo 272">
            <a:extLst>
              <a:ext uri="{FF2B5EF4-FFF2-40B4-BE49-F238E27FC236}">
                <a16:creationId xmlns:a16="http://schemas.microsoft.com/office/drawing/2014/main" id="{9EF8E2FF-05D6-C0A7-3FE7-6FEE148EF125}"/>
              </a:ext>
            </a:extLst>
          </p:cNvPr>
          <p:cNvGrpSpPr/>
          <p:nvPr/>
        </p:nvGrpSpPr>
        <p:grpSpPr>
          <a:xfrm>
            <a:off x="2726602" y="6033670"/>
            <a:ext cx="292021" cy="307777"/>
            <a:chOff x="1812251" y="2444276"/>
            <a:chExt cx="292021" cy="307777"/>
          </a:xfrm>
        </p:grpSpPr>
        <p:sp>
          <p:nvSpPr>
            <p:cNvPr id="274" name="Ovale 273">
              <a:extLst>
                <a:ext uri="{FF2B5EF4-FFF2-40B4-BE49-F238E27FC236}">
                  <a16:creationId xmlns:a16="http://schemas.microsoft.com/office/drawing/2014/main" id="{29591C04-4C6C-4EFE-9ACB-45F2ED2A75F8}"/>
                </a:ext>
              </a:extLst>
            </p:cNvPr>
            <p:cNvSpPr/>
            <p:nvPr/>
          </p:nvSpPr>
          <p:spPr>
            <a:xfrm>
              <a:off x="1837304" y="2478759"/>
              <a:ext cx="266968" cy="23881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3645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75" name="CasellaDiTesto 274">
              <a:extLst>
                <a:ext uri="{FF2B5EF4-FFF2-40B4-BE49-F238E27FC236}">
                  <a16:creationId xmlns:a16="http://schemas.microsoft.com/office/drawing/2014/main" id="{031587B4-959B-02D6-EC73-3B069AE07B50}"/>
                </a:ext>
              </a:extLst>
            </p:cNvPr>
            <p:cNvSpPr txBox="1"/>
            <p:nvPr/>
          </p:nvSpPr>
          <p:spPr>
            <a:xfrm>
              <a:off x="1812251" y="2444276"/>
              <a:ext cx="1861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rgbClr val="036452"/>
                  </a:solidFill>
                  <a:latin typeface="Georgia Pro" panose="02040502050405020303" pitchFamily="18" charset="0"/>
                </a:rPr>
                <a:t>2</a:t>
              </a:r>
              <a:endParaRPr lang="it-IT" sz="1200" b="1" dirty="0">
                <a:solidFill>
                  <a:srgbClr val="036452"/>
                </a:solidFill>
                <a:latin typeface="Georgia Pro" panose="02040502050405020303" pitchFamily="18" charset="0"/>
              </a:endParaRPr>
            </a:p>
          </p:txBody>
        </p:sp>
      </p:grpSp>
      <p:grpSp>
        <p:nvGrpSpPr>
          <p:cNvPr id="276" name="Gruppo 275">
            <a:extLst>
              <a:ext uri="{FF2B5EF4-FFF2-40B4-BE49-F238E27FC236}">
                <a16:creationId xmlns:a16="http://schemas.microsoft.com/office/drawing/2014/main" id="{00A9A03B-1EFF-29F9-3764-0864F33DC1F7}"/>
              </a:ext>
            </a:extLst>
          </p:cNvPr>
          <p:cNvGrpSpPr/>
          <p:nvPr/>
        </p:nvGrpSpPr>
        <p:grpSpPr>
          <a:xfrm>
            <a:off x="5994063" y="2308697"/>
            <a:ext cx="285210" cy="307777"/>
            <a:chOff x="1819062" y="2445090"/>
            <a:chExt cx="285210" cy="307777"/>
          </a:xfrm>
        </p:grpSpPr>
        <p:sp>
          <p:nvSpPr>
            <p:cNvPr id="277" name="Ovale 276">
              <a:extLst>
                <a:ext uri="{FF2B5EF4-FFF2-40B4-BE49-F238E27FC236}">
                  <a16:creationId xmlns:a16="http://schemas.microsoft.com/office/drawing/2014/main" id="{A87E972B-554F-2FDE-59D4-FBCE258E2074}"/>
                </a:ext>
              </a:extLst>
            </p:cNvPr>
            <p:cNvSpPr/>
            <p:nvPr/>
          </p:nvSpPr>
          <p:spPr>
            <a:xfrm>
              <a:off x="1837304" y="2478759"/>
              <a:ext cx="266968" cy="23881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3645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78" name="CasellaDiTesto 277">
              <a:extLst>
                <a:ext uri="{FF2B5EF4-FFF2-40B4-BE49-F238E27FC236}">
                  <a16:creationId xmlns:a16="http://schemas.microsoft.com/office/drawing/2014/main" id="{83237EC5-C35D-FF1B-AB50-1DA39637ADBA}"/>
                </a:ext>
              </a:extLst>
            </p:cNvPr>
            <p:cNvSpPr txBox="1"/>
            <p:nvPr/>
          </p:nvSpPr>
          <p:spPr>
            <a:xfrm>
              <a:off x="1819062" y="2445090"/>
              <a:ext cx="1861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rgbClr val="036452"/>
                  </a:solidFill>
                  <a:latin typeface="Georgia Pro" panose="02040502050405020303" pitchFamily="18" charset="0"/>
                </a:rPr>
                <a:t>3</a:t>
              </a:r>
              <a:endParaRPr lang="it-IT" sz="1200" b="1" dirty="0">
                <a:solidFill>
                  <a:srgbClr val="036452"/>
                </a:solidFill>
                <a:latin typeface="Georgia Pro" panose="02040502050405020303" pitchFamily="18" charset="0"/>
              </a:endParaRPr>
            </a:p>
          </p:txBody>
        </p:sp>
      </p:grpSp>
      <p:grpSp>
        <p:nvGrpSpPr>
          <p:cNvPr id="279" name="Gruppo 278">
            <a:extLst>
              <a:ext uri="{FF2B5EF4-FFF2-40B4-BE49-F238E27FC236}">
                <a16:creationId xmlns:a16="http://schemas.microsoft.com/office/drawing/2014/main" id="{CFB78A2B-0CAD-956A-DB0E-A7733DCDE8D7}"/>
              </a:ext>
            </a:extLst>
          </p:cNvPr>
          <p:cNvGrpSpPr/>
          <p:nvPr/>
        </p:nvGrpSpPr>
        <p:grpSpPr>
          <a:xfrm>
            <a:off x="9024921" y="1088701"/>
            <a:ext cx="293979" cy="307777"/>
            <a:chOff x="1810293" y="2448706"/>
            <a:chExt cx="293979" cy="307777"/>
          </a:xfrm>
        </p:grpSpPr>
        <p:sp>
          <p:nvSpPr>
            <p:cNvPr id="280" name="Ovale 279">
              <a:extLst>
                <a:ext uri="{FF2B5EF4-FFF2-40B4-BE49-F238E27FC236}">
                  <a16:creationId xmlns:a16="http://schemas.microsoft.com/office/drawing/2014/main" id="{F3C8A1D0-3A41-4530-E888-FDC93E5F1DA2}"/>
                </a:ext>
              </a:extLst>
            </p:cNvPr>
            <p:cNvSpPr/>
            <p:nvPr/>
          </p:nvSpPr>
          <p:spPr>
            <a:xfrm>
              <a:off x="1837304" y="2478759"/>
              <a:ext cx="266968" cy="238813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3645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1" name="CasellaDiTesto 280">
              <a:extLst>
                <a:ext uri="{FF2B5EF4-FFF2-40B4-BE49-F238E27FC236}">
                  <a16:creationId xmlns:a16="http://schemas.microsoft.com/office/drawing/2014/main" id="{8E87A2CC-A98C-9D61-48A8-6EFFEC827B04}"/>
                </a:ext>
              </a:extLst>
            </p:cNvPr>
            <p:cNvSpPr txBox="1"/>
            <p:nvPr/>
          </p:nvSpPr>
          <p:spPr>
            <a:xfrm>
              <a:off x="1810293" y="2448706"/>
              <a:ext cx="18617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b="1" dirty="0">
                  <a:solidFill>
                    <a:srgbClr val="036452"/>
                  </a:solidFill>
                  <a:latin typeface="Georgia Pro" panose="02040502050405020303" pitchFamily="18" charset="0"/>
                </a:rPr>
                <a:t>4</a:t>
              </a:r>
            </a:p>
          </p:txBody>
        </p:sp>
      </p:grpSp>
      <p:sp>
        <p:nvSpPr>
          <p:cNvPr id="282" name="CasellaDiTesto 281">
            <a:extLst>
              <a:ext uri="{FF2B5EF4-FFF2-40B4-BE49-F238E27FC236}">
                <a16:creationId xmlns:a16="http://schemas.microsoft.com/office/drawing/2014/main" id="{9E661F17-F98A-50B2-F14B-3E23E3D5AC36}"/>
              </a:ext>
            </a:extLst>
          </p:cNvPr>
          <p:cNvSpPr txBox="1"/>
          <p:nvPr/>
        </p:nvSpPr>
        <p:spPr>
          <a:xfrm>
            <a:off x="9309097" y="1103939"/>
            <a:ext cx="23650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solidFill>
                  <a:schemeClr val="bg1"/>
                </a:solidFill>
                <a:latin typeface="Georgia Pro" panose="02040502050405020303" pitchFamily="18" charset="0"/>
              </a:rPr>
              <a:t>Analisi mineralogiche e geochimiche dei concentrati</a:t>
            </a:r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35CADABE-E6BC-973C-211B-ECE58BFE1376}"/>
              </a:ext>
            </a:extLst>
          </p:cNvPr>
          <p:cNvCxnSpPr>
            <a:cxnSpLocks/>
          </p:cNvCxnSpPr>
          <p:nvPr/>
        </p:nvCxnSpPr>
        <p:spPr>
          <a:xfrm flipH="1">
            <a:off x="8262802" y="1217073"/>
            <a:ext cx="14699" cy="3993666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5B5277AB-5505-5B76-A71A-01065F054BB7}"/>
              </a:ext>
            </a:extLst>
          </p:cNvPr>
          <p:cNvCxnSpPr>
            <a:cxnSpLocks/>
          </p:cNvCxnSpPr>
          <p:nvPr/>
        </p:nvCxnSpPr>
        <p:spPr>
          <a:xfrm>
            <a:off x="8294684" y="1217073"/>
            <a:ext cx="494753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2C523143-EF6F-7EFC-1261-CE32637E0038}"/>
              </a:ext>
            </a:extLst>
          </p:cNvPr>
          <p:cNvCxnSpPr>
            <a:cxnSpLocks/>
          </p:cNvCxnSpPr>
          <p:nvPr/>
        </p:nvCxnSpPr>
        <p:spPr>
          <a:xfrm>
            <a:off x="8009162" y="5210918"/>
            <a:ext cx="25364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Esagono 7">
            <a:extLst>
              <a:ext uri="{FF2B5EF4-FFF2-40B4-BE49-F238E27FC236}">
                <a16:creationId xmlns:a16="http://schemas.microsoft.com/office/drawing/2014/main" id="{AB7C3E07-8503-D614-45E7-62A4EFD56CC6}"/>
              </a:ext>
            </a:extLst>
          </p:cNvPr>
          <p:cNvSpPr/>
          <p:nvPr/>
        </p:nvSpPr>
        <p:spPr>
          <a:xfrm>
            <a:off x="9057605" y="1857597"/>
            <a:ext cx="1262381" cy="1085216"/>
          </a:xfrm>
          <a:prstGeom prst="hexagon">
            <a:avLst/>
          </a:prstGeom>
          <a:blipFill>
            <a:blip r:embed="rId19">
              <a:extLst>
                <a:ext uri="{837473B0-CC2E-450A-ABE3-18F120FF3D39}">
                  <a1611:picAttrSrcUrl xmlns:a1611="http://schemas.microsoft.com/office/drawing/2016/11/main" r:id="rId20"/>
                </a:ext>
              </a:extLst>
            </a:blip>
            <a:stretch>
              <a:fillRect l="-15000" r="-15000"/>
            </a:stretch>
          </a:blipFill>
          <a:ln>
            <a:solidFill>
              <a:srgbClr val="FBFAFF"/>
            </a:solidFill>
          </a:ln>
          <a:effectLst>
            <a:reflection blurRad="6350" stA="50000" endA="300" endPos="22000" dir="5400000" sy="-100000" algn="bl" rotWithShape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CD9E0D6-5E35-2275-2168-A701C2388693}"/>
              </a:ext>
            </a:extLst>
          </p:cNvPr>
          <p:cNvSpPr txBox="1"/>
          <p:nvPr/>
        </p:nvSpPr>
        <p:spPr>
          <a:xfrm>
            <a:off x="9978328" y="2254161"/>
            <a:ext cx="16568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00" b="1" dirty="0">
                <a:solidFill>
                  <a:schemeClr val="bg1"/>
                </a:solidFill>
                <a:latin typeface="Georgia Pro" panose="02040502050405020303" pitchFamily="18" charset="0"/>
              </a:rPr>
              <a:t>XRF</a:t>
            </a:r>
          </a:p>
        </p:txBody>
      </p:sp>
    </p:spTree>
    <p:extLst>
      <p:ext uri="{BB962C8B-B14F-4D97-AF65-F5344CB8AC3E}">
        <p14:creationId xmlns:p14="http://schemas.microsoft.com/office/powerpoint/2010/main" val="264734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A4C506A-C9AC-D245-BCF1-BDF4E6809B0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4A3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2E3F49DF-17B1-8D4F-42A4-2305D686BA6A}"/>
              </a:ext>
            </a:extLst>
          </p:cNvPr>
          <p:cNvGrpSpPr/>
          <p:nvPr/>
        </p:nvGrpSpPr>
        <p:grpSpPr>
          <a:xfrm>
            <a:off x="166236" y="183631"/>
            <a:ext cx="8930962" cy="707886"/>
            <a:chOff x="166236" y="183631"/>
            <a:chExt cx="8930962" cy="707886"/>
          </a:xfrm>
        </p:grpSpPr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8ED1C80F-5984-DE44-1F7A-7ACF1E92833E}"/>
                </a:ext>
              </a:extLst>
            </p:cNvPr>
            <p:cNvSpPr txBox="1"/>
            <p:nvPr/>
          </p:nvSpPr>
          <p:spPr>
            <a:xfrm>
              <a:off x="811677" y="183631"/>
              <a:ext cx="82855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solidFill>
                    <a:schemeClr val="bg1"/>
                  </a:solidFill>
                  <a:latin typeface="Georgia Pro" panose="02040502050405020303" pitchFamily="18" charset="0"/>
                  <a:cs typeface="Times New Roman" panose="02020603050405020304" pitchFamily="18" charset="0"/>
                </a:rPr>
                <a:t>TERRE RARE</a:t>
              </a:r>
            </a:p>
            <a:p>
              <a:r>
                <a:rPr lang="it-IT" sz="1600" dirty="0">
                  <a:solidFill>
                    <a:schemeClr val="bg1"/>
                  </a:solidFill>
                  <a:latin typeface="Georgia Pro" panose="02040502050405020303" pitchFamily="18" charset="0"/>
                  <a:cs typeface="Times New Roman" panose="02020603050405020304" pitchFamily="18" charset="0"/>
                </a:rPr>
                <a:t>La valorizzazione degli scarti estrattivi di Verbania</a:t>
              </a:r>
              <a:endParaRPr lang="it-IT" sz="2800" dirty="0">
                <a:latin typeface="Georgia Pro" panose="02040502050405020303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Immagine 11" descr="Immagine che contiene Carattere, testo, Elementi grafici, grafica&#10;&#10;Descrizione generata automaticamente">
              <a:extLst>
                <a:ext uri="{FF2B5EF4-FFF2-40B4-BE49-F238E27FC236}">
                  <a16:creationId xmlns:a16="http://schemas.microsoft.com/office/drawing/2014/main" id="{3006141C-8930-451E-92DB-8BD99B877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236" y="244750"/>
              <a:ext cx="575592" cy="600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05C5E345-267C-A94F-627B-2F7107C0B84C}"/>
              </a:ext>
            </a:extLst>
          </p:cNvPr>
          <p:cNvSpPr txBox="1"/>
          <p:nvPr/>
        </p:nvSpPr>
        <p:spPr>
          <a:xfrm>
            <a:off x="451338" y="4917490"/>
            <a:ext cx="485395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>
                <a:solidFill>
                  <a:schemeClr val="bg1"/>
                </a:solidFill>
                <a:latin typeface="Georgia Pro" panose="02040502050405020303" pitchFamily="18" charset="0"/>
              </a:rPr>
              <a:t>Le analisi chimiche evidenziano un </a:t>
            </a:r>
            <a:r>
              <a:rPr lang="it-IT" sz="1400" b="1" i="1" dirty="0">
                <a:solidFill>
                  <a:schemeClr val="bg1"/>
                </a:solidFill>
                <a:latin typeface="Georgia Pro" panose="02040502050405020303" pitchFamily="18" charset="0"/>
              </a:rPr>
              <a:t>arricchimento in terre rare nei concentrati magnetici</a:t>
            </a:r>
            <a:r>
              <a:rPr lang="it-IT" sz="1400" dirty="0">
                <a:solidFill>
                  <a:schemeClr val="bg1"/>
                </a:solidFill>
                <a:latin typeface="Georgia Pro" panose="02040502050405020303" pitchFamily="18" charset="0"/>
              </a:rPr>
              <a:t> rispetto al granito grezzo (TQ). Si ricorre dunque alla microscopia elettronica SEM-EDS per definire la mineralogia dei campioni.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45DE36F-415E-3A26-EF52-C4B8E6C034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389"/>
          <a:stretch/>
        </p:blipFill>
        <p:spPr>
          <a:xfrm>
            <a:off x="6415616" y="2627346"/>
            <a:ext cx="2681582" cy="1972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FB253D55-5D52-2FB4-C9AA-4CB0B9EA8871}"/>
              </a:ext>
            </a:extLst>
          </p:cNvPr>
          <p:cNvGrpSpPr/>
          <p:nvPr/>
        </p:nvGrpSpPr>
        <p:grpSpPr>
          <a:xfrm>
            <a:off x="261726" y="1156730"/>
            <a:ext cx="5798162" cy="3071546"/>
            <a:chOff x="297838" y="1280981"/>
            <a:chExt cx="5798162" cy="3071546"/>
          </a:xfrm>
        </p:grpSpPr>
        <p:grpSp>
          <p:nvGrpSpPr>
            <p:cNvPr id="56" name="Gruppo 55">
              <a:extLst>
                <a:ext uri="{FF2B5EF4-FFF2-40B4-BE49-F238E27FC236}">
                  <a16:creationId xmlns:a16="http://schemas.microsoft.com/office/drawing/2014/main" id="{5A777CA1-7A06-01E2-9409-F7BFC2B3AB9C}"/>
                </a:ext>
              </a:extLst>
            </p:cNvPr>
            <p:cNvGrpSpPr/>
            <p:nvPr/>
          </p:nvGrpSpPr>
          <p:grpSpPr>
            <a:xfrm>
              <a:off x="297838" y="1704982"/>
              <a:ext cx="5798162" cy="2647545"/>
              <a:chOff x="134170" y="1704840"/>
              <a:chExt cx="5427525" cy="2199768"/>
            </a:xfrm>
          </p:grpSpPr>
          <p:pic>
            <p:nvPicPr>
              <p:cNvPr id="13" name="Immagine 12">
                <a:extLst>
                  <a:ext uri="{FF2B5EF4-FFF2-40B4-BE49-F238E27FC236}">
                    <a16:creationId xmlns:a16="http://schemas.microsoft.com/office/drawing/2014/main" id="{550DF7EE-E2DE-758F-F59A-B691696E5F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4170" y="1704840"/>
                <a:ext cx="3498797" cy="219976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16" name="Immagine 15">
                <a:extLst>
                  <a:ext uri="{FF2B5EF4-FFF2-40B4-BE49-F238E27FC236}">
                    <a16:creationId xmlns:a16="http://schemas.microsoft.com/office/drawing/2014/main" id="{CD6B2E07-4729-C764-3E7A-62A414B772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93176" y="1704840"/>
                <a:ext cx="1868519" cy="219976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771BB179-7F70-34EA-A856-6FE0D1C6632B}"/>
                </a:ext>
              </a:extLst>
            </p:cNvPr>
            <p:cNvSpPr txBox="1"/>
            <p:nvPr/>
          </p:nvSpPr>
          <p:spPr>
            <a:xfrm>
              <a:off x="2371866" y="1280981"/>
              <a:ext cx="1961534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3645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>
                  <a:solidFill>
                    <a:srgbClr val="036452"/>
                  </a:solidFill>
                  <a:latin typeface="Georgia Pro" panose="02040502050405020303" pitchFamily="18" charset="0"/>
                </a:rPr>
                <a:t>ANALISI CHIMICHE</a:t>
              </a:r>
            </a:p>
          </p:txBody>
        </p:sp>
      </p:grpSp>
      <p:pic>
        <p:nvPicPr>
          <p:cNvPr id="9" name="Immagine 8">
            <a:extLst>
              <a:ext uri="{FF2B5EF4-FFF2-40B4-BE49-F238E27FC236}">
                <a16:creationId xmlns:a16="http://schemas.microsoft.com/office/drawing/2014/main" id="{A76D0699-E822-2E14-B4E6-71C3B44951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78612" y="2627346"/>
            <a:ext cx="2657660" cy="1972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91FA5C6D-34E4-ACA8-472E-BF2C735BA3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21452" y="4687235"/>
            <a:ext cx="2675746" cy="1982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1ADD9FA2-D6AB-243A-48DB-7A4CFDBA49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78613" y="4683324"/>
            <a:ext cx="2657660" cy="1986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C1DD1E5-8907-42FE-3C1E-2B899CBC3857}"/>
              </a:ext>
            </a:extLst>
          </p:cNvPr>
          <p:cNvSpPr txBox="1"/>
          <p:nvPr/>
        </p:nvSpPr>
        <p:spPr>
          <a:xfrm>
            <a:off x="7810727" y="2250411"/>
            <a:ext cx="2572942" cy="276999"/>
          </a:xfrm>
          <a:prstGeom prst="rect">
            <a:avLst/>
          </a:prstGeom>
          <a:solidFill>
            <a:schemeClr val="bg1"/>
          </a:solidFill>
          <a:ln>
            <a:solidFill>
              <a:srgbClr val="03645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rgbClr val="036452"/>
                </a:solidFill>
                <a:latin typeface="Georgia Pro" panose="02040502050405020303" pitchFamily="18" charset="0"/>
              </a:rPr>
              <a:t>ANALISI MINERALOGICHE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304BA50-77F0-7F3F-233C-F8FC16B22C97}"/>
              </a:ext>
            </a:extLst>
          </p:cNvPr>
          <p:cNvSpPr txBox="1"/>
          <p:nvPr/>
        </p:nvSpPr>
        <p:spPr>
          <a:xfrm>
            <a:off x="7123484" y="483804"/>
            <a:ext cx="48539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Georgia Pro" panose="02040502050405020303" pitchFamily="18" charset="0"/>
              </a:rPr>
              <a:t> 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03879205-DC0A-C162-6332-608BA2FA9F5D}"/>
              </a:ext>
            </a:extLst>
          </p:cNvPr>
          <p:cNvSpPr txBox="1"/>
          <p:nvPr/>
        </p:nvSpPr>
        <p:spPr>
          <a:xfrm>
            <a:off x="6848084" y="506978"/>
            <a:ext cx="485395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>
                <a:solidFill>
                  <a:schemeClr val="bg1"/>
                </a:solidFill>
                <a:latin typeface="Georgia Pro" panose="02040502050405020303" pitchFamily="18" charset="0"/>
              </a:rPr>
              <a:t>La </a:t>
            </a:r>
            <a:r>
              <a:rPr lang="it-IT" sz="1400" b="1" dirty="0">
                <a:solidFill>
                  <a:schemeClr val="bg1"/>
                </a:solidFill>
                <a:latin typeface="Georgia Pro" panose="02040502050405020303" pitchFamily="18" charset="0"/>
              </a:rPr>
              <a:t>monazite</a:t>
            </a:r>
            <a:r>
              <a:rPr lang="it-IT" sz="1400" dirty="0">
                <a:solidFill>
                  <a:schemeClr val="bg1"/>
                </a:solidFill>
                <a:latin typeface="Georgia Pro" panose="02040502050405020303" pitchFamily="18" charset="0"/>
              </a:rPr>
              <a:t> risulta il principale minerale di terre rare e, in caso di granulometria superiore a 100 µm, appare sempre </a:t>
            </a:r>
            <a:r>
              <a:rPr lang="it-IT" sz="1400" b="1" i="1" dirty="0">
                <a:solidFill>
                  <a:schemeClr val="bg1"/>
                </a:solidFill>
                <a:latin typeface="Georgia Pro" panose="02040502050405020303" pitchFamily="18" charset="0"/>
              </a:rPr>
              <a:t>inclusa all’interno della biotite</a:t>
            </a:r>
            <a:r>
              <a:rPr lang="it-IT" sz="1400" dirty="0">
                <a:solidFill>
                  <a:schemeClr val="bg1"/>
                </a:solidFill>
                <a:latin typeface="Georgia Pro" panose="02040502050405020303" pitchFamily="18" charset="0"/>
              </a:rPr>
              <a:t>, ricca in ferro, spiegando perché la separazione magnetica favorisce la concentrazione di terre rare. </a:t>
            </a:r>
          </a:p>
        </p:txBody>
      </p:sp>
    </p:spTree>
    <p:extLst>
      <p:ext uri="{BB962C8B-B14F-4D97-AF65-F5344CB8AC3E}">
        <p14:creationId xmlns:p14="http://schemas.microsoft.com/office/powerpoint/2010/main" val="1077562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A4C506A-C9AC-D245-BCF1-BDF4E6809B0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4A3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2E3F49DF-17B1-8D4F-42A4-2305D686BA6A}"/>
              </a:ext>
            </a:extLst>
          </p:cNvPr>
          <p:cNvGrpSpPr/>
          <p:nvPr/>
        </p:nvGrpSpPr>
        <p:grpSpPr>
          <a:xfrm>
            <a:off x="166236" y="183631"/>
            <a:ext cx="8930962" cy="707886"/>
            <a:chOff x="166236" y="183631"/>
            <a:chExt cx="8930962" cy="707886"/>
          </a:xfrm>
        </p:grpSpPr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8ED1C80F-5984-DE44-1F7A-7ACF1E92833E}"/>
                </a:ext>
              </a:extLst>
            </p:cNvPr>
            <p:cNvSpPr txBox="1"/>
            <p:nvPr/>
          </p:nvSpPr>
          <p:spPr>
            <a:xfrm>
              <a:off x="811677" y="183631"/>
              <a:ext cx="82855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solidFill>
                    <a:schemeClr val="bg1"/>
                  </a:solidFill>
                  <a:latin typeface="Georgia Pro" panose="02040502050405020303" pitchFamily="18" charset="0"/>
                  <a:cs typeface="Times New Roman" panose="02020603050405020304" pitchFamily="18" charset="0"/>
                </a:rPr>
                <a:t>TERRE RARE</a:t>
              </a:r>
            </a:p>
            <a:p>
              <a:r>
                <a:rPr lang="it-IT" sz="1600" dirty="0">
                  <a:solidFill>
                    <a:schemeClr val="bg1"/>
                  </a:solidFill>
                  <a:latin typeface="Georgia Pro" panose="02040502050405020303" pitchFamily="18" charset="0"/>
                  <a:cs typeface="Times New Roman" panose="02020603050405020304" pitchFamily="18" charset="0"/>
                </a:rPr>
                <a:t>La valorizzazione degli scarti estrattivi di Verbania</a:t>
              </a:r>
              <a:endParaRPr lang="it-IT" sz="2800" dirty="0">
                <a:latin typeface="Georgia Pro" panose="02040502050405020303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Immagine 11" descr="Immagine che contiene Carattere, testo, Elementi grafici, grafica&#10;&#10;Descrizione generata automaticamente">
              <a:extLst>
                <a:ext uri="{FF2B5EF4-FFF2-40B4-BE49-F238E27FC236}">
                  <a16:creationId xmlns:a16="http://schemas.microsoft.com/office/drawing/2014/main" id="{3006141C-8930-451E-92DB-8BD99B877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236" y="244750"/>
              <a:ext cx="575592" cy="600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BE630A87-1BE2-3E72-CC91-0788BA79724A}"/>
              </a:ext>
            </a:extLst>
          </p:cNvPr>
          <p:cNvGrpSpPr/>
          <p:nvPr/>
        </p:nvGrpSpPr>
        <p:grpSpPr>
          <a:xfrm>
            <a:off x="454032" y="1131874"/>
            <a:ext cx="11277600" cy="3944590"/>
            <a:chOff x="457200" y="1436674"/>
            <a:chExt cx="11277600" cy="3944590"/>
          </a:xfrm>
        </p:grpSpPr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0BAC7F70-2C81-A622-4525-5DBEA6F43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200" y="1782030"/>
              <a:ext cx="11277600" cy="359923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6C929F29-19A0-AD74-F7AC-626BC725D30F}"/>
                </a:ext>
              </a:extLst>
            </p:cNvPr>
            <p:cNvSpPr txBox="1"/>
            <p:nvPr/>
          </p:nvSpPr>
          <p:spPr>
            <a:xfrm>
              <a:off x="4809529" y="1436674"/>
              <a:ext cx="2572942" cy="27699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3645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200" b="1" dirty="0">
                  <a:solidFill>
                    <a:srgbClr val="036452"/>
                  </a:solidFill>
                  <a:latin typeface="Georgia Pro" panose="02040502050405020303" pitchFamily="18" charset="0"/>
                </a:rPr>
                <a:t>ANALISI MINERALOGICHE</a:t>
              </a:r>
            </a:p>
          </p:txBody>
        </p:sp>
      </p:grp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430AE3F-DCDE-E1AC-2CC6-4A27EADDFF31}"/>
              </a:ext>
            </a:extLst>
          </p:cNvPr>
          <p:cNvSpPr txBox="1"/>
          <p:nvPr/>
        </p:nvSpPr>
        <p:spPr>
          <a:xfrm>
            <a:off x="454032" y="5494316"/>
            <a:ext cx="11277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>
                <a:solidFill>
                  <a:schemeClr val="bg1"/>
                </a:solidFill>
                <a:latin typeface="Georgia Pro" panose="02040502050405020303" pitchFamily="18" charset="0"/>
              </a:rPr>
              <a:t>L’integrazione di dati XRPD, SEM-EDS ed ICP-MS suggerisce che la </a:t>
            </a:r>
            <a:r>
              <a:rPr lang="it-IT" sz="1400" b="1" i="1" dirty="0">
                <a:solidFill>
                  <a:schemeClr val="bg1"/>
                </a:solidFill>
                <a:latin typeface="Georgia Pro" panose="02040502050405020303" pitchFamily="18" charset="0"/>
              </a:rPr>
              <a:t>riduzione della granulometria </a:t>
            </a:r>
            <a:r>
              <a:rPr lang="it-IT" sz="1400" dirty="0">
                <a:solidFill>
                  <a:schemeClr val="bg1"/>
                </a:solidFill>
                <a:latin typeface="Georgia Pro" panose="02040502050405020303" pitchFamily="18" charset="0"/>
              </a:rPr>
              <a:t>di partenza consente una separazione più accurata dei minerali diamagnetici da quelli paramagnetici, migliorando l’efficacia del metodo magnetico e favorendo un </a:t>
            </a:r>
            <a:r>
              <a:rPr lang="it-IT" sz="1400" b="1" i="1" dirty="0">
                <a:solidFill>
                  <a:schemeClr val="bg1"/>
                </a:solidFill>
                <a:latin typeface="Georgia Pro" panose="02040502050405020303" pitchFamily="18" charset="0"/>
              </a:rPr>
              <a:t>aumento della concentrazione di biotite </a:t>
            </a:r>
            <a:r>
              <a:rPr lang="it-IT" sz="1400" dirty="0">
                <a:solidFill>
                  <a:schemeClr val="bg1"/>
                </a:solidFill>
                <a:latin typeface="Georgia Pro" panose="02040502050405020303" pitchFamily="18" charset="0"/>
              </a:rPr>
              <a:t>(e dunque della monazite al suo interno). </a:t>
            </a: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23DE3A0F-803C-15F7-1A49-B3F833051BB6}"/>
              </a:ext>
            </a:extLst>
          </p:cNvPr>
          <p:cNvCxnSpPr>
            <a:cxnSpLocks/>
            <a:stCxn id="16" idx="0"/>
            <a:endCxn id="16" idx="2"/>
          </p:cNvCxnSpPr>
          <p:nvPr/>
        </p:nvCxnSpPr>
        <p:spPr>
          <a:xfrm>
            <a:off x="6092832" y="1477230"/>
            <a:ext cx="0" cy="3599234"/>
          </a:xfrm>
          <a:prstGeom prst="line">
            <a:avLst/>
          </a:prstGeom>
          <a:ln w="34925">
            <a:solidFill>
              <a:srgbClr val="024A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7B9213C-5809-9C0E-C97D-448355089FA1}"/>
              </a:ext>
            </a:extLst>
          </p:cNvPr>
          <p:cNvSpPr txBox="1"/>
          <p:nvPr/>
        </p:nvSpPr>
        <p:spPr>
          <a:xfrm>
            <a:off x="4236099" y="3801049"/>
            <a:ext cx="163285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>
                <a:latin typeface="Georgia Pro" panose="02040502050405020303" pitchFamily="18" charset="0"/>
              </a:rPr>
              <a:t>tot </a:t>
            </a:r>
            <a:r>
              <a:rPr lang="it-IT" sz="1050" dirty="0" err="1">
                <a:latin typeface="Georgia Pro" panose="02040502050405020303" pitchFamily="18" charset="0"/>
              </a:rPr>
              <a:t>REEs</a:t>
            </a:r>
            <a:r>
              <a:rPr lang="it-IT" sz="1050" dirty="0">
                <a:latin typeface="Georgia Pro" panose="02040502050405020303" pitchFamily="18" charset="0"/>
              </a:rPr>
              <a:t> = </a:t>
            </a:r>
            <a:r>
              <a:rPr lang="it-IT" sz="1050" b="1" dirty="0">
                <a:latin typeface="Georgia Pro" panose="02040502050405020303" pitchFamily="18" charset="0"/>
              </a:rPr>
              <a:t>1158 ppm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640A42A-ABCB-EC20-8951-F02F3B18D185}"/>
              </a:ext>
            </a:extLst>
          </p:cNvPr>
          <p:cNvSpPr txBox="1"/>
          <p:nvPr/>
        </p:nvSpPr>
        <p:spPr>
          <a:xfrm>
            <a:off x="10098776" y="3801049"/>
            <a:ext cx="163285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>
                <a:latin typeface="Georgia Pro" panose="02040502050405020303" pitchFamily="18" charset="0"/>
              </a:rPr>
              <a:t>tot </a:t>
            </a:r>
            <a:r>
              <a:rPr lang="it-IT" sz="1050" dirty="0" err="1">
                <a:latin typeface="Georgia Pro" panose="02040502050405020303" pitchFamily="18" charset="0"/>
              </a:rPr>
              <a:t>REEs</a:t>
            </a:r>
            <a:r>
              <a:rPr lang="it-IT" sz="1050" dirty="0">
                <a:latin typeface="Georgia Pro" panose="02040502050405020303" pitchFamily="18" charset="0"/>
              </a:rPr>
              <a:t> = </a:t>
            </a:r>
            <a:r>
              <a:rPr lang="it-IT" sz="1050" b="1" dirty="0">
                <a:latin typeface="Georgia Pro" panose="02040502050405020303" pitchFamily="18" charset="0"/>
              </a:rPr>
              <a:t>1425 ppm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BC00746B-4999-8455-8DDE-3F52A42F39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6944" y="1523973"/>
            <a:ext cx="1632857" cy="894345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A963A640-7522-D0CD-AE7C-C57303DBA9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8776" y="1499657"/>
            <a:ext cx="1632854" cy="89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47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A4C506A-C9AC-D245-BCF1-BDF4E6809B0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4A3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7" name="Esagono 86">
            <a:extLst>
              <a:ext uri="{FF2B5EF4-FFF2-40B4-BE49-F238E27FC236}">
                <a16:creationId xmlns:a16="http://schemas.microsoft.com/office/drawing/2014/main" id="{3EDD3FC4-9D03-A345-1994-6A9BF3EB7BD5}"/>
              </a:ext>
            </a:extLst>
          </p:cNvPr>
          <p:cNvSpPr/>
          <p:nvPr/>
        </p:nvSpPr>
        <p:spPr>
          <a:xfrm rot="1281101">
            <a:off x="-654352" y="5324174"/>
            <a:ext cx="1838131" cy="1649250"/>
          </a:xfrm>
          <a:prstGeom prst="hexagon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2" name="Immagine 91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296698D3-B9E2-CD91-E895-85DE893309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6" y="5574958"/>
            <a:ext cx="906657" cy="906657"/>
          </a:xfrm>
          <a:prstGeom prst="rect">
            <a:avLst/>
          </a:prstGeom>
        </p:spPr>
      </p:pic>
      <p:grpSp>
        <p:nvGrpSpPr>
          <p:cNvPr id="101" name="Gruppo 100">
            <a:extLst>
              <a:ext uri="{FF2B5EF4-FFF2-40B4-BE49-F238E27FC236}">
                <a16:creationId xmlns:a16="http://schemas.microsoft.com/office/drawing/2014/main" id="{CCDE74F3-B3A4-213F-7325-D07ECD9E0935}"/>
              </a:ext>
            </a:extLst>
          </p:cNvPr>
          <p:cNvGrpSpPr/>
          <p:nvPr/>
        </p:nvGrpSpPr>
        <p:grpSpPr>
          <a:xfrm>
            <a:off x="1080745" y="4714014"/>
            <a:ext cx="1533565" cy="1430652"/>
            <a:chOff x="1182381" y="4747907"/>
            <a:chExt cx="1533565" cy="1430652"/>
          </a:xfr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grpSpPr>
        <p:sp>
          <p:nvSpPr>
            <p:cNvPr id="88" name="Esagono 87">
              <a:extLst>
                <a:ext uri="{FF2B5EF4-FFF2-40B4-BE49-F238E27FC236}">
                  <a16:creationId xmlns:a16="http://schemas.microsoft.com/office/drawing/2014/main" id="{0F07887E-24DD-3470-4096-885A12F33B5F}"/>
                </a:ext>
              </a:extLst>
            </p:cNvPr>
            <p:cNvSpPr/>
            <p:nvPr/>
          </p:nvSpPr>
          <p:spPr>
            <a:xfrm rot="1281101">
              <a:off x="1182381" y="4747907"/>
              <a:ext cx="1533565" cy="1430652"/>
            </a:xfrm>
            <a:prstGeom prst="hexagon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5" name="Immagine 94" descr="Immagine che contiene nero, oscurità&#10;&#10;Descrizione generata automaticamente">
              <a:extLst>
                <a:ext uri="{FF2B5EF4-FFF2-40B4-BE49-F238E27FC236}">
                  <a16:creationId xmlns:a16="http://schemas.microsoft.com/office/drawing/2014/main" id="{8944107A-83EB-F9CD-3E83-1944D4C13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2167" y="4984453"/>
              <a:ext cx="917997" cy="917997"/>
            </a:xfrm>
            <a:prstGeom prst="rect">
              <a:avLst/>
            </a:prstGeom>
            <a:noFill/>
          </p:spPr>
        </p:pic>
      </p:grpSp>
      <p:grpSp>
        <p:nvGrpSpPr>
          <p:cNvPr id="103" name="Gruppo 102">
            <a:extLst>
              <a:ext uri="{FF2B5EF4-FFF2-40B4-BE49-F238E27FC236}">
                <a16:creationId xmlns:a16="http://schemas.microsoft.com/office/drawing/2014/main" id="{A81F58C6-EA8A-2CC9-BCAD-63BA4481BEFC}"/>
              </a:ext>
            </a:extLst>
          </p:cNvPr>
          <p:cNvGrpSpPr/>
          <p:nvPr/>
        </p:nvGrpSpPr>
        <p:grpSpPr>
          <a:xfrm>
            <a:off x="2150503" y="5858485"/>
            <a:ext cx="1556652" cy="1357195"/>
            <a:chOff x="2406700" y="5810580"/>
            <a:chExt cx="1556652" cy="1357195"/>
          </a:xfr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grpSpPr>
        <p:sp>
          <p:nvSpPr>
            <p:cNvPr id="89" name="Esagono 88">
              <a:extLst>
                <a:ext uri="{FF2B5EF4-FFF2-40B4-BE49-F238E27FC236}">
                  <a16:creationId xmlns:a16="http://schemas.microsoft.com/office/drawing/2014/main" id="{7A3A3802-12ED-4C91-E6EF-ED4AA308FDFD}"/>
                </a:ext>
              </a:extLst>
            </p:cNvPr>
            <p:cNvSpPr/>
            <p:nvPr/>
          </p:nvSpPr>
          <p:spPr>
            <a:xfrm rot="1281101">
              <a:off x="2406700" y="5810580"/>
              <a:ext cx="1556652" cy="1357195"/>
            </a:xfrm>
            <a:prstGeom prst="hexagon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6" name="Immagine 95" descr="Immagine che contiene nero, oscurità&#10;&#10;Descrizione generata automaticamente">
              <a:extLst>
                <a:ext uri="{FF2B5EF4-FFF2-40B4-BE49-F238E27FC236}">
                  <a16:creationId xmlns:a16="http://schemas.microsoft.com/office/drawing/2014/main" id="{C03A106E-773E-73CC-6AF6-A9CA431FA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6974" y="5899706"/>
              <a:ext cx="864594" cy="864594"/>
            </a:xfrm>
            <a:prstGeom prst="rect">
              <a:avLst/>
            </a:prstGeom>
            <a:noFill/>
          </p:spPr>
        </p:pic>
      </p:grpSp>
      <p:grpSp>
        <p:nvGrpSpPr>
          <p:cNvPr id="102" name="Gruppo 101">
            <a:extLst>
              <a:ext uri="{FF2B5EF4-FFF2-40B4-BE49-F238E27FC236}">
                <a16:creationId xmlns:a16="http://schemas.microsoft.com/office/drawing/2014/main" id="{BFD501BB-37F1-366F-CCE1-AB3B22789F8F}"/>
              </a:ext>
            </a:extLst>
          </p:cNvPr>
          <p:cNvGrpSpPr/>
          <p:nvPr/>
        </p:nvGrpSpPr>
        <p:grpSpPr>
          <a:xfrm>
            <a:off x="2598837" y="4279957"/>
            <a:ext cx="1620125" cy="1382874"/>
            <a:chOff x="2912856" y="4207927"/>
            <a:chExt cx="1620125" cy="1382874"/>
          </a:xfr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grpSpPr>
        <p:sp>
          <p:nvSpPr>
            <p:cNvPr id="90" name="Esagono 89">
              <a:extLst>
                <a:ext uri="{FF2B5EF4-FFF2-40B4-BE49-F238E27FC236}">
                  <a16:creationId xmlns:a16="http://schemas.microsoft.com/office/drawing/2014/main" id="{FCE1FF6E-720B-205B-55B7-FAA6C7618929}"/>
                </a:ext>
              </a:extLst>
            </p:cNvPr>
            <p:cNvSpPr/>
            <p:nvPr/>
          </p:nvSpPr>
          <p:spPr>
            <a:xfrm rot="1281101">
              <a:off x="2912856" y="4207927"/>
              <a:ext cx="1620125" cy="1382874"/>
            </a:xfrm>
            <a:prstGeom prst="hexagon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7" name="Immagine 96" descr="Immagine che contiene nero, oscurità&#10;&#10;Descrizione generata automaticamente">
              <a:extLst>
                <a:ext uri="{FF2B5EF4-FFF2-40B4-BE49-F238E27FC236}">
                  <a16:creationId xmlns:a16="http://schemas.microsoft.com/office/drawing/2014/main" id="{540D4C38-5EEC-CB72-F94C-0F4E19688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6231" y="4397628"/>
              <a:ext cx="912333" cy="912333"/>
            </a:xfrm>
            <a:prstGeom prst="rect">
              <a:avLst/>
            </a:prstGeom>
            <a:noFill/>
          </p:spPr>
        </p:pic>
      </p:grpSp>
      <p:grpSp>
        <p:nvGrpSpPr>
          <p:cNvPr id="104" name="Gruppo 103">
            <a:extLst>
              <a:ext uri="{FF2B5EF4-FFF2-40B4-BE49-F238E27FC236}">
                <a16:creationId xmlns:a16="http://schemas.microsoft.com/office/drawing/2014/main" id="{F0F492F5-D1FA-C565-6189-EAE8F2349BA4}"/>
              </a:ext>
            </a:extLst>
          </p:cNvPr>
          <p:cNvGrpSpPr/>
          <p:nvPr/>
        </p:nvGrpSpPr>
        <p:grpSpPr>
          <a:xfrm>
            <a:off x="3716715" y="5485581"/>
            <a:ext cx="1539671" cy="1400636"/>
            <a:chOff x="4215258" y="5509921"/>
            <a:chExt cx="1539671" cy="1400636"/>
          </a:xfr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grpSpPr>
        <p:sp>
          <p:nvSpPr>
            <p:cNvPr id="91" name="Esagono 90">
              <a:extLst>
                <a:ext uri="{FF2B5EF4-FFF2-40B4-BE49-F238E27FC236}">
                  <a16:creationId xmlns:a16="http://schemas.microsoft.com/office/drawing/2014/main" id="{BF58AA99-0BC9-A00A-AC4F-68E150BDAB53}"/>
                </a:ext>
              </a:extLst>
            </p:cNvPr>
            <p:cNvSpPr/>
            <p:nvPr/>
          </p:nvSpPr>
          <p:spPr>
            <a:xfrm rot="1281101">
              <a:off x="4215258" y="5509921"/>
              <a:ext cx="1539671" cy="1400636"/>
            </a:xfrm>
            <a:prstGeom prst="hexagon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8" name="Immagine 97" descr="Immagine che contiene nero, oscurità&#10;&#10;Descrizione generata automaticamente">
              <a:extLst>
                <a:ext uri="{FF2B5EF4-FFF2-40B4-BE49-F238E27FC236}">
                  <a16:creationId xmlns:a16="http://schemas.microsoft.com/office/drawing/2014/main" id="{456896E1-0CC0-423F-8DE9-4A37D04DB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8551" y="5721484"/>
              <a:ext cx="894430" cy="894430"/>
            </a:xfrm>
            <a:prstGeom prst="rect">
              <a:avLst/>
            </a:prstGeom>
            <a:noFill/>
          </p:spPr>
        </p:pic>
      </p:grpSp>
      <p:sp>
        <p:nvSpPr>
          <p:cNvPr id="99" name="Esagono 98">
            <a:extLst>
              <a:ext uri="{FF2B5EF4-FFF2-40B4-BE49-F238E27FC236}">
                <a16:creationId xmlns:a16="http://schemas.microsoft.com/office/drawing/2014/main" id="{248CC8CB-4AC3-C8AA-6DEE-C12F84D78C00}"/>
              </a:ext>
            </a:extLst>
          </p:cNvPr>
          <p:cNvSpPr/>
          <p:nvPr/>
        </p:nvSpPr>
        <p:spPr>
          <a:xfrm rot="1281101">
            <a:off x="-185308" y="3723276"/>
            <a:ext cx="1571006" cy="1461175"/>
          </a:xfrm>
          <a:prstGeom prst="hexagon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scene3d>
            <a:camera prst="orthographicFront"/>
            <a:lightRig rig="threePt" dir="t"/>
          </a:scene3d>
          <a:sp3d prstMaterial="dkEdge"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00" name="Immagine 99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1BE4B1E5-F196-6536-3A74-4D0D902963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33" y="3942477"/>
            <a:ext cx="961026" cy="961026"/>
          </a:xfrm>
          <a:prstGeom prst="rect">
            <a:avLst/>
          </a:prstGeom>
        </p:spPr>
      </p:pic>
      <p:pic>
        <p:nvPicPr>
          <p:cNvPr id="110" name="Immagine 109">
            <a:extLst>
              <a:ext uri="{FF2B5EF4-FFF2-40B4-BE49-F238E27FC236}">
                <a16:creationId xmlns:a16="http://schemas.microsoft.com/office/drawing/2014/main" id="{1F080365-FFD7-C81D-010C-B747FA6C27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9290" y="1551052"/>
            <a:ext cx="3335148" cy="19050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12" name="Esagono 111">
            <a:extLst>
              <a:ext uri="{FF2B5EF4-FFF2-40B4-BE49-F238E27FC236}">
                <a16:creationId xmlns:a16="http://schemas.microsoft.com/office/drawing/2014/main" id="{63070BAE-A858-B119-5182-1FF0EB886701}"/>
              </a:ext>
            </a:extLst>
          </p:cNvPr>
          <p:cNvSpPr/>
          <p:nvPr/>
        </p:nvSpPr>
        <p:spPr>
          <a:xfrm rot="1281101">
            <a:off x="4316251" y="3992330"/>
            <a:ext cx="1539671" cy="1400636"/>
          </a:xfrm>
          <a:prstGeom prst="hexagon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5" name="Immagine 114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0D38ECB8-A3A6-2DF6-833C-BC1DBCA1032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063" y="4202705"/>
            <a:ext cx="912333" cy="912333"/>
          </a:xfrm>
          <a:prstGeom prst="rect">
            <a:avLst/>
          </a:prstGeom>
        </p:spPr>
      </p:pic>
      <p:grpSp>
        <p:nvGrpSpPr>
          <p:cNvPr id="33" name="Gruppo 32">
            <a:extLst>
              <a:ext uri="{FF2B5EF4-FFF2-40B4-BE49-F238E27FC236}">
                <a16:creationId xmlns:a16="http://schemas.microsoft.com/office/drawing/2014/main" id="{6C9EAB63-875C-3848-308F-88C23E45839D}"/>
              </a:ext>
            </a:extLst>
          </p:cNvPr>
          <p:cNvGrpSpPr/>
          <p:nvPr/>
        </p:nvGrpSpPr>
        <p:grpSpPr>
          <a:xfrm>
            <a:off x="6706695" y="3177484"/>
            <a:ext cx="5645392" cy="5087109"/>
            <a:chOff x="6706695" y="3177484"/>
            <a:chExt cx="5645392" cy="5087109"/>
          </a:xfrm>
        </p:grpSpPr>
        <p:grpSp>
          <p:nvGrpSpPr>
            <p:cNvPr id="21" name="Gruppo 20">
              <a:extLst>
                <a:ext uri="{FF2B5EF4-FFF2-40B4-BE49-F238E27FC236}">
                  <a16:creationId xmlns:a16="http://schemas.microsoft.com/office/drawing/2014/main" id="{76642DBB-3414-47A2-AD63-2BC0D66D2EAC}"/>
                </a:ext>
              </a:extLst>
            </p:cNvPr>
            <p:cNvGrpSpPr/>
            <p:nvPr/>
          </p:nvGrpSpPr>
          <p:grpSpPr>
            <a:xfrm>
              <a:off x="6708957" y="3177484"/>
              <a:ext cx="5638800" cy="1602737"/>
              <a:chOff x="6711033" y="1444253"/>
              <a:chExt cx="5638800" cy="1602737"/>
            </a:xfrm>
          </p:grpSpPr>
          <p:grpSp>
            <p:nvGrpSpPr>
              <p:cNvPr id="5" name="Gruppo 4">
                <a:extLst>
                  <a:ext uri="{FF2B5EF4-FFF2-40B4-BE49-F238E27FC236}">
                    <a16:creationId xmlns:a16="http://schemas.microsoft.com/office/drawing/2014/main" id="{41179D17-1808-595D-FCAF-0970A006465B}"/>
                  </a:ext>
                </a:extLst>
              </p:cNvPr>
              <p:cNvGrpSpPr/>
              <p:nvPr/>
            </p:nvGrpSpPr>
            <p:grpSpPr>
              <a:xfrm>
                <a:off x="6711033" y="1444253"/>
                <a:ext cx="5638800" cy="1602737"/>
                <a:chOff x="6729046" y="1670745"/>
                <a:chExt cx="5638800" cy="1602737"/>
              </a:xfrm>
            </p:grpSpPr>
            <p:sp>
              <p:nvSpPr>
                <p:cNvPr id="2" name="Rettangolo con angoli arrotondati 1">
                  <a:extLst>
                    <a:ext uri="{FF2B5EF4-FFF2-40B4-BE49-F238E27FC236}">
                      <a16:creationId xmlns:a16="http://schemas.microsoft.com/office/drawing/2014/main" id="{833F9D16-DE57-6097-9BBB-AC5AEC10B672}"/>
                    </a:ext>
                  </a:extLst>
                </p:cNvPr>
                <p:cNvSpPr/>
                <p:nvPr/>
              </p:nvSpPr>
              <p:spPr>
                <a:xfrm>
                  <a:off x="6729046" y="1670745"/>
                  <a:ext cx="5638800" cy="1602737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3" name="Rettangolo con angoli arrotondati 2">
                  <a:extLst>
                    <a:ext uri="{FF2B5EF4-FFF2-40B4-BE49-F238E27FC236}">
                      <a16:creationId xmlns:a16="http://schemas.microsoft.com/office/drawing/2014/main" id="{6E717591-17DA-FDC7-0BB7-841B606264E5}"/>
                    </a:ext>
                  </a:extLst>
                </p:cNvPr>
                <p:cNvSpPr/>
                <p:nvPr/>
              </p:nvSpPr>
              <p:spPr>
                <a:xfrm>
                  <a:off x="6840414" y="1670745"/>
                  <a:ext cx="5527432" cy="1602737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accent3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</p:grpSp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20BD4CC3-1642-A94E-F1C6-9A55C07AF4EA}"/>
                  </a:ext>
                </a:extLst>
              </p:cNvPr>
              <p:cNvSpPr txBox="1"/>
              <p:nvPr/>
            </p:nvSpPr>
            <p:spPr>
              <a:xfrm>
                <a:off x="7154729" y="1910754"/>
                <a:ext cx="474688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it-IT" sz="1400" dirty="0">
                    <a:latin typeface="Georgia Pro" panose="02040502050405020303" pitchFamily="18" charset="0"/>
                  </a:rPr>
                  <a:t>Le terre rare includono il gruppo dei lantanidi, lo scandio e l’ittrio, elementi caratterizzati da proprietà chimiche molto simili grazie alla loro configurazione elettronica</a:t>
                </a:r>
                <a:r>
                  <a:rPr lang="it-IT" sz="1600" dirty="0">
                    <a:latin typeface="Georgia Pro" panose="02040502050405020303" pitchFamily="18" charset="0"/>
                  </a:rPr>
                  <a:t>.</a:t>
                </a:r>
              </a:p>
            </p:txBody>
          </p:sp>
        </p:grpSp>
        <p:grpSp>
          <p:nvGrpSpPr>
            <p:cNvPr id="20" name="Gruppo 19">
              <a:extLst>
                <a:ext uri="{FF2B5EF4-FFF2-40B4-BE49-F238E27FC236}">
                  <a16:creationId xmlns:a16="http://schemas.microsoft.com/office/drawing/2014/main" id="{4A10A099-042E-8426-AD61-FF5616A405CC}"/>
                </a:ext>
              </a:extLst>
            </p:cNvPr>
            <p:cNvGrpSpPr/>
            <p:nvPr/>
          </p:nvGrpSpPr>
          <p:grpSpPr>
            <a:xfrm>
              <a:off x="6708957" y="4903189"/>
              <a:ext cx="5643130" cy="1603050"/>
              <a:chOff x="6711033" y="3173565"/>
              <a:chExt cx="5643130" cy="1603050"/>
            </a:xfrm>
          </p:grpSpPr>
          <p:grpSp>
            <p:nvGrpSpPr>
              <p:cNvPr id="19" name="Gruppo 18">
                <a:extLst>
                  <a:ext uri="{FF2B5EF4-FFF2-40B4-BE49-F238E27FC236}">
                    <a16:creationId xmlns:a16="http://schemas.microsoft.com/office/drawing/2014/main" id="{4693B0C7-8983-6293-BD32-97D49DC9912E}"/>
                  </a:ext>
                </a:extLst>
              </p:cNvPr>
              <p:cNvGrpSpPr/>
              <p:nvPr/>
            </p:nvGrpSpPr>
            <p:grpSpPr>
              <a:xfrm>
                <a:off x="6711033" y="3173878"/>
                <a:ext cx="5638800" cy="1602737"/>
                <a:chOff x="6711033" y="3173878"/>
                <a:chExt cx="5638800" cy="1602737"/>
              </a:xfrm>
            </p:grpSpPr>
            <p:grpSp>
              <p:nvGrpSpPr>
                <p:cNvPr id="10" name="Gruppo 9">
                  <a:extLst>
                    <a:ext uri="{FF2B5EF4-FFF2-40B4-BE49-F238E27FC236}">
                      <a16:creationId xmlns:a16="http://schemas.microsoft.com/office/drawing/2014/main" id="{626BCFDA-0C55-280A-6E86-FF260145842E}"/>
                    </a:ext>
                  </a:extLst>
                </p:cNvPr>
                <p:cNvGrpSpPr/>
                <p:nvPr/>
              </p:nvGrpSpPr>
              <p:grpSpPr>
                <a:xfrm>
                  <a:off x="6711033" y="3173878"/>
                  <a:ext cx="5638800" cy="1602737"/>
                  <a:chOff x="6729046" y="1670745"/>
                  <a:chExt cx="5638800" cy="1602737"/>
                </a:xfrm>
              </p:grpSpPr>
              <p:sp>
                <p:nvSpPr>
                  <p:cNvPr id="11" name="Rettangolo con angoli arrotondati 10">
                    <a:extLst>
                      <a:ext uri="{FF2B5EF4-FFF2-40B4-BE49-F238E27FC236}">
                        <a16:creationId xmlns:a16="http://schemas.microsoft.com/office/drawing/2014/main" id="{93B93A1D-361C-07D3-DD7B-14D330ABD291}"/>
                      </a:ext>
                    </a:extLst>
                  </p:cNvPr>
                  <p:cNvSpPr/>
                  <p:nvPr/>
                </p:nvSpPr>
                <p:spPr>
                  <a:xfrm>
                    <a:off x="6729046" y="1670745"/>
                    <a:ext cx="5638800" cy="1602737"/>
                  </a:xfrm>
                  <a:prstGeom prst="round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2" name="Rettangolo con angoli arrotondati 11">
                    <a:extLst>
                      <a:ext uri="{FF2B5EF4-FFF2-40B4-BE49-F238E27FC236}">
                        <a16:creationId xmlns:a16="http://schemas.microsoft.com/office/drawing/2014/main" id="{45828024-0A8A-CED4-64DA-7735F8F1E6C9}"/>
                      </a:ext>
                    </a:extLst>
                  </p:cNvPr>
                  <p:cNvSpPr/>
                  <p:nvPr/>
                </p:nvSpPr>
                <p:spPr>
                  <a:xfrm>
                    <a:off x="6840414" y="1670745"/>
                    <a:ext cx="5527432" cy="1602737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0"/>
                          <a:lumOff val="100000"/>
                        </a:schemeClr>
                      </a:gs>
                      <a:gs pos="35000">
                        <a:schemeClr val="accent3">
                          <a:lumMod val="0"/>
                          <a:lumOff val="100000"/>
                        </a:schemeClr>
                      </a:gs>
                      <a:gs pos="100000">
                        <a:schemeClr val="accent3">
                          <a:lumMod val="100000"/>
                        </a:schemeClr>
                      </a:gs>
                    </a:gsLst>
                    <a:path path="circle">
                      <a:fillToRect l="50000" t="-80000" r="50000" b="180000"/>
                    </a:path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sp>
              <p:nvSpPr>
                <p:cNvPr id="14" name="CasellaDiTesto 13">
                  <a:extLst>
                    <a:ext uri="{FF2B5EF4-FFF2-40B4-BE49-F238E27FC236}">
                      <a16:creationId xmlns:a16="http://schemas.microsoft.com/office/drawing/2014/main" id="{81D99337-7A69-789E-009A-204BEFEC6050}"/>
                    </a:ext>
                  </a:extLst>
                </p:cNvPr>
                <p:cNvSpPr txBox="1"/>
                <p:nvPr/>
              </p:nvSpPr>
              <p:spPr>
                <a:xfrm>
                  <a:off x="7210598" y="3487873"/>
                  <a:ext cx="4746885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it-IT" sz="1400" dirty="0">
                      <a:latin typeface="Georgia Pro" panose="02040502050405020303" pitchFamily="18" charset="0"/>
                    </a:rPr>
                    <a:t>Le loro proprietà magnetiche e conduttive rendono le terre rare impiegabili in molteplici settori, dall’elettronica alla tecnologia, dalla produzione industriale alle energie rinnovabili.</a:t>
                  </a:r>
                </a:p>
              </p:txBody>
            </p:sp>
          </p:grpSp>
          <p:sp>
            <p:nvSpPr>
              <p:cNvPr id="16" name="Rettangolo con angoli arrotondati 15">
                <a:extLst>
                  <a:ext uri="{FF2B5EF4-FFF2-40B4-BE49-F238E27FC236}">
                    <a16:creationId xmlns:a16="http://schemas.microsoft.com/office/drawing/2014/main" id="{3737D077-7F9D-7BE2-8056-C2ABDCA60946}"/>
                  </a:ext>
                </a:extLst>
              </p:cNvPr>
              <p:cNvSpPr/>
              <p:nvPr/>
            </p:nvSpPr>
            <p:spPr>
              <a:xfrm>
                <a:off x="6715363" y="3173565"/>
                <a:ext cx="5638800" cy="1602737"/>
              </a:xfrm>
              <a:prstGeom prst="roundRect">
                <a:avLst/>
              </a:prstGeom>
              <a:solidFill>
                <a:schemeClr val="bg1">
                  <a:alpha val="5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  <p:grpSp>
          <p:nvGrpSpPr>
            <p:cNvPr id="26" name="Gruppo 25">
              <a:extLst>
                <a:ext uri="{FF2B5EF4-FFF2-40B4-BE49-F238E27FC236}">
                  <a16:creationId xmlns:a16="http://schemas.microsoft.com/office/drawing/2014/main" id="{2EF104F0-B267-649F-859E-6E899A144CD7}"/>
                </a:ext>
              </a:extLst>
            </p:cNvPr>
            <p:cNvGrpSpPr/>
            <p:nvPr/>
          </p:nvGrpSpPr>
          <p:grpSpPr>
            <a:xfrm>
              <a:off x="6706695" y="6661543"/>
              <a:ext cx="5638986" cy="1603050"/>
              <a:chOff x="6710847" y="4903190"/>
              <a:chExt cx="5638986" cy="1603050"/>
            </a:xfrm>
          </p:grpSpPr>
          <p:grpSp>
            <p:nvGrpSpPr>
              <p:cNvPr id="27" name="Gruppo 26">
                <a:extLst>
                  <a:ext uri="{FF2B5EF4-FFF2-40B4-BE49-F238E27FC236}">
                    <a16:creationId xmlns:a16="http://schemas.microsoft.com/office/drawing/2014/main" id="{B31D7B0F-88BA-CAE2-17BA-1399DF79666F}"/>
                  </a:ext>
                </a:extLst>
              </p:cNvPr>
              <p:cNvGrpSpPr/>
              <p:nvPr/>
            </p:nvGrpSpPr>
            <p:grpSpPr>
              <a:xfrm>
                <a:off x="6711033" y="4903503"/>
                <a:ext cx="5638800" cy="1602737"/>
                <a:chOff x="6711033" y="4903503"/>
                <a:chExt cx="5638800" cy="1602737"/>
              </a:xfrm>
            </p:grpSpPr>
            <p:grpSp>
              <p:nvGrpSpPr>
                <p:cNvPr id="29" name="Gruppo 28">
                  <a:extLst>
                    <a:ext uri="{FF2B5EF4-FFF2-40B4-BE49-F238E27FC236}">
                      <a16:creationId xmlns:a16="http://schemas.microsoft.com/office/drawing/2014/main" id="{7F87ADB0-43BD-DEED-D889-7E481A39B3D6}"/>
                    </a:ext>
                  </a:extLst>
                </p:cNvPr>
                <p:cNvGrpSpPr/>
                <p:nvPr/>
              </p:nvGrpSpPr>
              <p:grpSpPr>
                <a:xfrm>
                  <a:off x="6711033" y="4903503"/>
                  <a:ext cx="5638800" cy="1602737"/>
                  <a:chOff x="6729046" y="1670745"/>
                  <a:chExt cx="5638800" cy="1602737"/>
                </a:xfrm>
              </p:grpSpPr>
              <p:sp>
                <p:nvSpPr>
                  <p:cNvPr id="31" name="Rettangolo con angoli arrotondati 30">
                    <a:extLst>
                      <a:ext uri="{FF2B5EF4-FFF2-40B4-BE49-F238E27FC236}">
                        <a16:creationId xmlns:a16="http://schemas.microsoft.com/office/drawing/2014/main" id="{E46458C5-5F51-3B39-B3D7-CABD1F761C21}"/>
                      </a:ext>
                    </a:extLst>
                  </p:cNvPr>
                  <p:cNvSpPr/>
                  <p:nvPr/>
                </p:nvSpPr>
                <p:spPr>
                  <a:xfrm>
                    <a:off x="6729046" y="1670745"/>
                    <a:ext cx="5638800" cy="1602737"/>
                  </a:xfrm>
                  <a:prstGeom prst="round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32" name="Rettangolo con angoli arrotondati 31">
                    <a:extLst>
                      <a:ext uri="{FF2B5EF4-FFF2-40B4-BE49-F238E27FC236}">
                        <a16:creationId xmlns:a16="http://schemas.microsoft.com/office/drawing/2014/main" id="{2DCB3F24-116B-3919-7AEA-10FF4075A2DF}"/>
                      </a:ext>
                    </a:extLst>
                  </p:cNvPr>
                  <p:cNvSpPr/>
                  <p:nvPr/>
                </p:nvSpPr>
                <p:spPr>
                  <a:xfrm>
                    <a:off x="6840414" y="1670745"/>
                    <a:ext cx="5527432" cy="1602737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0"/>
                          <a:lumOff val="100000"/>
                        </a:schemeClr>
                      </a:gs>
                      <a:gs pos="35000">
                        <a:schemeClr val="accent3">
                          <a:lumMod val="0"/>
                          <a:lumOff val="100000"/>
                        </a:schemeClr>
                      </a:gs>
                      <a:gs pos="100000">
                        <a:schemeClr val="accent3">
                          <a:lumMod val="100000"/>
                        </a:schemeClr>
                      </a:gs>
                    </a:gsLst>
                    <a:path path="circle">
                      <a:fillToRect l="50000" t="-80000" r="50000" b="180000"/>
                    </a:path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sp>
              <p:nvSpPr>
                <p:cNvPr id="30" name="CasellaDiTesto 29">
                  <a:extLst>
                    <a:ext uri="{FF2B5EF4-FFF2-40B4-BE49-F238E27FC236}">
                      <a16:creationId xmlns:a16="http://schemas.microsoft.com/office/drawing/2014/main" id="{8DE40C79-ECD8-D128-B245-9F5633CC5AA9}"/>
                    </a:ext>
                  </a:extLst>
                </p:cNvPr>
                <p:cNvSpPr txBox="1"/>
                <p:nvPr/>
              </p:nvSpPr>
              <p:spPr>
                <a:xfrm>
                  <a:off x="7212674" y="5255264"/>
                  <a:ext cx="4746885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it-IT" sz="1400" dirty="0">
                      <a:latin typeface="Georgia Pro" panose="02040502050405020303" pitchFamily="18" charset="0"/>
                    </a:rPr>
                    <a:t>Esempi di applicazioni riguardano turbine eoliche e pannelli fotovoltaici, smartphone e computer, lampade, schermi, veicoli ibridi, fibre ottiche, apparecchiature mediche e sistemi laser e radar.</a:t>
                  </a:r>
                </a:p>
              </p:txBody>
            </p:sp>
          </p:grpSp>
          <p:sp>
            <p:nvSpPr>
              <p:cNvPr id="28" name="Rettangolo con angoli arrotondati 27">
                <a:extLst>
                  <a:ext uri="{FF2B5EF4-FFF2-40B4-BE49-F238E27FC236}">
                    <a16:creationId xmlns:a16="http://schemas.microsoft.com/office/drawing/2014/main" id="{1D7AFBE0-9147-7802-E091-E65D71B40F97}"/>
                  </a:ext>
                </a:extLst>
              </p:cNvPr>
              <p:cNvSpPr/>
              <p:nvPr/>
            </p:nvSpPr>
            <p:spPr>
              <a:xfrm>
                <a:off x="6710847" y="4903190"/>
                <a:ext cx="5638800" cy="1602737"/>
              </a:xfrm>
              <a:prstGeom prst="roundRect">
                <a:avLst/>
              </a:prstGeom>
              <a:solidFill>
                <a:schemeClr val="bg1">
                  <a:alpha val="5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</p:grpSp>
      <p:grpSp>
        <p:nvGrpSpPr>
          <p:cNvPr id="8" name="Gruppo 7">
            <a:extLst>
              <a:ext uri="{FF2B5EF4-FFF2-40B4-BE49-F238E27FC236}">
                <a16:creationId xmlns:a16="http://schemas.microsoft.com/office/drawing/2014/main" id="{111C8E25-E7B5-1C4B-7D53-1BBDB836C794}"/>
              </a:ext>
            </a:extLst>
          </p:cNvPr>
          <p:cNvGrpSpPr/>
          <p:nvPr/>
        </p:nvGrpSpPr>
        <p:grpSpPr>
          <a:xfrm>
            <a:off x="166236" y="183631"/>
            <a:ext cx="8930962" cy="707886"/>
            <a:chOff x="166236" y="183631"/>
            <a:chExt cx="8930962" cy="707886"/>
          </a:xfrm>
        </p:grpSpPr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02A6C2D5-01DC-0B60-DF51-EF54D5D8BFBA}"/>
                </a:ext>
              </a:extLst>
            </p:cNvPr>
            <p:cNvSpPr txBox="1"/>
            <p:nvPr/>
          </p:nvSpPr>
          <p:spPr>
            <a:xfrm>
              <a:off x="811677" y="183631"/>
              <a:ext cx="82855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solidFill>
                    <a:schemeClr val="bg1"/>
                  </a:solidFill>
                  <a:latin typeface="Georgia Pro" panose="02040502050405020303" pitchFamily="18" charset="0"/>
                  <a:cs typeface="Times New Roman" panose="02020603050405020304" pitchFamily="18" charset="0"/>
                </a:rPr>
                <a:t>TERRE RARE</a:t>
              </a:r>
            </a:p>
            <a:p>
              <a:r>
                <a:rPr lang="it-IT" sz="1600" dirty="0">
                  <a:solidFill>
                    <a:schemeClr val="bg1"/>
                  </a:solidFill>
                  <a:latin typeface="Georgia Pro" panose="02040502050405020303" pitchFamily="18" charset="0"/>
                  <a:cs typeface="Times New Roman" panose="02020603050405020304" pitchFamily="18" charset="0"/>
                </a:rPr>
                <a:t>Caratteristiche e applicazioni</a:t>
              </a:r>
              <a:endParaRPr lang="it-IT" sz="2800" dirty="0">
                <a:latin typeface="Georgia Pro" panose="02040502050405020303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Immagine 5" descr="Immagine che contiene Carattere, testo, Elementi grafici, grafica&#10;&#10;Descrizione generata automaticamente">
              <a:extLst>
                <a:ext uri="{FF2B5EF4-FFF2-40B4-BE49-F238E27FC236}">
                  <a16:creationId xmlns:a16="http://schemas.microsoft.com/office/drawing/2014/main" id="{6D18D535-010A-3AD5-78FA-44CB911E6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236" y="244750"/>
              <a:ext cx="575592" cy="600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1576373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A4C506A-C9AC-D245-BCF1-BDF4E6809B0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4A3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2E3F49DF-17B1-8D4F-42A4-2305D686BA6A}"/>
              </a:ext>
            </a:extLst>
          </p:cNvPr>
          <p:cNvGrpSpPr/>
          <p:nvPr/>
        </p:nvGrpSpPr>
        <p:grpSpPr>
          <a:xfrm>
            <a:off x="166236" y="183631"/>
            <a:ext cx="8930962" cy="707886"/>
            <a:chOff x="166236" y="183631"/>
            <a:chExt cx="8930962" cy="707886"/>
          </a:xfrm>
        </p:grpSpPr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8ED1C80F-5984-DE44-1F7A-7ACF1E92833E}"/>
                </a:ext>
              </a:extLst>
            </p:cNvPr>
            <p:cNvSpPr txBox="1"/>
            <p:nvPr/>
          </p:nvSpPr>
          <p:spPr>
            <a:xfrm>
              <a:off x="811677" y="183631"/>
              <a:ext cx="82855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solidFill>
                    <a:schemeClr val="bg1"/>
                  </a:solidFill>
                  <a:latin typeface="Georgia Pro" panose="02040502050405020303" pitchFamily="18" charset="0"/>
                  <a:cs typeface="Times New Roman" panose="02020603050405020304" pitchFamily="18" charset="0"/>
                </a:rPr>
                <a:t>TERRE RARE</a:t>
              </a:r>
            </a:p>
            <a:p>
              <a:r>
                <a:rPr lang="it-IT" sz="1600" dirty="0">
                  <a:solidFill>
                    <a:schemeClr val="bg1"/>
                  </a:solidFill>
                  <a:latin typeface="Georgia Pro" panose="02040502050405020303" pitchFamily="18" charset="0"/>
                  <a:cs typeface="Times New Roman" panose="02020603050405020304" pitchFamily="18" charset="0"/>
                </a:rPr>
                <a:t>La valorizzazione degli scarti estrattivi di Verbania</a:t>
              </a:r>
              <a:endParaRPr lang="it-IT" sz="2800" dirty="0">
                <a:latin typeface="Georgia Pro" panose="02040502050405020303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Immagine 11" descr="Immagine che contiene Carattere, testo, Elementi grafici, grafica&#10;&#10;Descrizione generata automaticamente">
              <a:extLst>
                <a:ext uri="{FF2B5EF4-FFF2-40B4-BE49-F238E27FC236}">
                  <a16:creationId xmlns:a16="http://schemas.microsoft.com/office/drawing/2014/main" id="{3006141C-8930-451E-92DB-8BD99B877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236" y="244750"/>
              <a:ext cx="575592" cy="600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511148F4-8BD0-AEC8-1B54-61BFDE02D1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2" t="1619" r="8123" b="1820"/>
          <a:stretch/>
        </p:blipFill>
        <p:spPr>
          <a:xfrm>
            <a:off x="454032" y="1911111"/>
            <a:ext cx="5775666" cy="4035493"/>
          </a:xfrm>
          <a:prstGeom prst="rect">
            <a:avLst/>
          </a:prstGeom>
          <a:ln>
            <a:solidFill>
              <a:srgbClr val="FBFA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Gruppo 2">
            <a:extLst>
              <a:ext uri="{FF2B5EF4-FFF2-40B4-BE49-F238E27FC236}">
                <a16:creationId xmlns:a16="http://schemas.microsoft.com/office/drawing/2014/main" id="{BFF4FBBC-5217-0348-1C5B-02816161F5E5}"/>
              </a:ext>
            </a:extLst>
          </p:cNvPr>
          <p:cNvGrpSpPr/>
          <p:nvPr/>
        </p:nvGrpSpPr>
        <p:grpSpPr>
          <a:xfrm>
            <a:off x="7071539" y="3032675"/>
            <a:ext cx="4700029" cy="2899657"/>
            <a:chOff x="6420255" y="2305455"/>
            <a:chExt cx="5335742" cy="3445558"/>
          </a:xfrm>
        </p:grpSpPr>
        <p:pic>
          <p:nvPicPr>
            <p:cNvPr id="5" name="Image 6">
              <a:extLst>
                <a:ext uri="{FF2B5EF4-FFF2-40B4-BE49-F238E27FC236}">
                  <a16:creationId xmlns:a16="http://schemas.microsoft.com/office/drawing/2014/main" id="{19117EC9-C702-098A-E2F2-18EA7BF1D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24107" y="2305455"/>
              <a:ext cx="2657630" cy="1700952"/>
            </a:xfrm>
            <a:prstGeom prst="rect">
              <a:avLst/>
            </a:prstGeom>
            <a:ln>
              <a:solidFill>
                <a:srgbClr val="FBFA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Image 55">
              <a:extLst>
                <a:ext uri="{FF2B5EF4-FFF2-40B4-BE49-F238E27FC236}">
                  <a16:creationId xmlns:a16="http://schemas.microsoft.com/office/drawing/2014/main" id="{EBE26352-7309-B90B-9675-C0401979D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45408" y="2305456"/>
              <a:ext cx="2610589" cy="1700952"/>
            </a:xfrm>
            <a:prstGeom prst="rect">
              <a:avLst/>
            </a:prstGeom>
            <a:ln>
              <a:solidFill>
                <a:srgbClr val="FBFA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Image 99">
              <a:extLst>
                <a:ext uri="{FF2B5EF4-FFF2-40B4-BE49-F238E27FC236}">
                  <a16:creationId xmlns:a16="http://schemas.microsoft.com/office/drawing/2014/main" id="{00B868E1-2E7F-0875-593E-5546661C3AF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420255" y="4050062"/>
              <a:ext cx="2657630" cy="1700951"/>
            </a:xfrm>
            <a:prstGeom prst="rect">
              <a:avLst/>
            </a:prstGeom>
            <a:ln>
              <a:solidFill>
                <a:srgbClr val="FBFA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Image 109">
              <a:extLst>
                <a:ext uri="{FF2B5EF4-FFF2-40B4-BE49-F238E27FC236}">
                  <a16:creationId xmlns:a16="http://schemas.microsoft.com/office/drawing/2014/main" id="{9FF426A6-932E-FFA2-7D1A-7511EE4FA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151537" y="4050062"/>
              <a:ext cx="2604460" cy="1700951"/>
            </a:xfrm>
            <a:prstGeom prst="rect">
              <a:avLst/>
            </a:prstGeom>
            <a:ln>
              <a:solidFill>
                <a:srgbClr val="FBFA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348D5056-2851-084F-E694-0EA91DED7E96}"/>
                </a:ext>
              </a:extLst>
            </p:cNvPr>
            <p:cNvSpPr/>
            <p:nvPr/>
          </p:nvSpPr>
          <p:spPr>
            <a:xfrm>
              <a:off x="7541549" y="2844025"/>
              <a:ext cx="368002" cy="250899"/>
            </a:xfrm>
            <a:prstGeom prst="rect">
              <a:avLst/>
            </a:prstGeom>
            <a:noFill/>
            <a:ln w="1905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noFill/>
              </a:endParaRPr>
            </a:p>
          </p:txBody>
        </p:sp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F69BB062-E945-8466-CE05-FCC0673E4D1B}"/>
                </a:ext>
              </a:extLst>
            </p:cNvPr>
            <p:cNvSpPr/>
            <p:nvPr/>
          </p:nvSpPr>
          <p:spPr>
            <a:xfrm>
              <a:off x="10285492" y="2986616"/>
              <a:ext cx="329976" cy="383741"/>
            </a:xfrm>
            <a:prstGeom prst="rect">
              <a:avLst/>
            </a:prstGeom>
            <a:noFill/>
            <a:ln w="1905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noFill/>
              </a:endParaRPr>
            </a:p>
          </p:txBody>
        </p:sp>
        <p:sp>
          <p:nvSpPr>
            <p:cNvPr id="14" name="Rettangolo 13">
              <a:extLst>
                <a:ext uri="{FF2B5EF4-FFF2-40B4-BE49-F238E27FC236}">
                  <a16:creationId xmlns:a16="http://schemas.microsoft.com/office/drawing/2014/main" id="{211B9639-6170-6EA0-5D4D-EB8AC5A3A541}"/>
                </a:ext>
              </a:extLst>
            </p:cNvPr>
            <p:cNvSpPr/>
            <p:nvPr/>
          </p:nvSpPr>
          <p:spPr>
            <a:xfrm>
              <a:off x="7578103" y="4767386"/>
              <a:ext cx="362670" cy="266301"/>
            </a:xfrm>
            <a:prstGeom prst="rect">
              <a:avLst/>
            </a:prstGeom>
            <a:noFill/>
            <a:ln w="1905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noFill/>
              </a:endParaRPr>
            </a:p>
          </p:txBody>
        </p:sp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721F79FD-29BF-C318-54F8-EA037311418F}"/>
                </a:ext>
              </a:extLst>
            </p:cNvPr>
            <p:cNvSpPr/>
            <p:nvPr/>
          </p:nvSpPr>
          <p:spPr>
            <a:xfrm>
              <a:off x="10269144" y="4747539"/>
              <a:ext cx="362670" cy="266927"/>
            </a:xfrm>
            <a:prstGeom prst="rect">
              <a:avLst/>
            </a:prstGeom>
            <a:noFill/>
            <a:ln w="1905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noFill/>
              </a:endParaRPr>
            </a:p>
          </p:txBody>
        </p:sp>
      </p:grpSp>
      <p:sp>
        <p:nvSpPr>
          <p:cNvPr id="20" name="Freccia in giù 19">
            <a:extLst>
              <a:ext uri="{FF2B5EF4-FFF2-40B4-BE49-F238E27FC236}">
                <a16:creationId xmlns:a16="http://schemas.microsoft.com/office/drawing/2014/main" id="{A22B4EC5-BEE2-47F3-3EDB-55D30E0902EE}"/>
              </a:ext>
            </a:extLst>
          </p:cNvPr>
          <p:cNvSpPr/>
          <p:nvPr/>
        </p:nvSpPr>
        <p:spPr>
          <a:xfrm rot="16200000">
            <a:off x="6488235" y="4028923"/>
            <a:ext cx="308963" cy="561461"/>
          </a:xfrm>
          <a:prstGeom prst="down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7000">
                <a:schemeClr val="bg1">
                  <a:lumMod val="65000"/>
                </a:schemeClr>
              </a:gs>
              <a:gs pos="100000">
                <a:schemeClr val="bg1">
                  <a:lumMod val="65000"/>
                </a:schemeClr>
              </a:gs>
            </a:gsLst>
            <a:lin ang="5400000" scaled="1"/>
          </a:gradFill>
          <a:ln w="15875">
            <a:solidFill>
              <a:srgbClr val="024A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2" name="Segnaposto contenuto 2">
            <a:extLst>
              <a:ext uri="{FF2B5EF4-FFF2-40B4-BE49-F238E27FC236}">
                <a16:creationId xmlns:a16="http://schemas.microsoft.com/office/drawing/2014/main" id="{32EB3A6D-2AA1-5291-8A64-464CAEF89A78}"/>
              </a:ext>
            </a:extLst>
          </p:cNvPr>
          <p:cNvSpPr txBox="1">
            <a:spLocks/>
          </p:cNvSpPr>
          <p:nvPr/>
        </p:nvSpPr>
        <p:spPr>
          <a:xfrm>
            <a:off x="333522" y="1199024"/>
            <a:ext cx="10772282" cy="337644"/>
          </a:xfrm>
          <a:prstGeom prst="rect">
            <a:avLst/>
          </a:prstGeom>
          <a:ln w="158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Wingdings 2" panose="05020102010507070707" pitchFamily="18" charset="2"/>
              <a:buChar char="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Char char="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Char char="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Char char="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Char char="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1400" dirty="0">
                <a:solidFill>
                  <a:schemeClr val="bg1"/>
                </a:solidFill>
                <a:latin typeface="Georgia Pro" panose="02040502050405020303" pitchFamily="18" charset="0"/>
              </a:rPr>
              <a:t>Le osservazioni in microscopia, tuttavia, evidenziano una consistente </a:t>
            </a:r>
            <a:r>
              <a:rPr lang="it-IT" sz="1400" b="1" i="1" dirty="0">
                <a:solidFill>
                  <a:schemeClr val="bg1"/>
                </a:solidFill>
                <a:latin typeface="Georgia Pro" panose="02040502050405020303" pitchFamily="18" charset="0"/>
              </a:rPr>
              <a:t>differenza granulometrica </a:t>
            </a:r>
            <a:r>
              <a:rPr lang="it-IT" sz="1400" dirty="0">
                <a:solidFill>
                  <a:schemeClr val="bg1"/>
                </a:solidFill>
                <a:latin typeface="Georgia Pro" panose="02040502050405020303" pitchFamily="18" charset="0"/>
              </a:rPr>
              <a:t>tra la monazite e la biotite.</a:t>
            </a:r>
          </a:p>
        </p:txBody>
      </p:sp>
      <p:sp>
        <p:nvSpPr>
          <p:cNvPr id="23" name="Segnaposto contenuto 2">
            <a:extLst>
              <a:ext uri="{FF2B5EF4-FFF2-40B4-BE49-F238E27FC236}">
                <a16:creationId xmlns:a16="http://schemas.microsoft.com/office/drawing/2014/main" id="{0B570F6D-9F70-C5DD-F1A2-BD42C9C78B59}"/>
              </a:ext>
            </a:extLst>
          </p:cNvPr>
          <p:cNvSpPr txBox="1">
            <a:spLocks/>
          </p:cNvSpPr>
          <p:nvPr/>
        </p:nvSpPr>
        <p:spPr>
          <a:xfrm>
            <a:off x="6683730" y="1725340"/>
            <a:ext cx="5175335" cy="389726"/>
          </a:xfrm>
          <a:prstGeom prst="rect">
            <a:avLst/>
          </a:prstGeom>
          <a:ln w="15875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Wingdings 2" panose="05020102010507070707" pitchFamily="18" charset="2"/>
              <a:buChar char="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Char char="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Char char="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Char char="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2"/>
              </a:buClr>
              <a:buFont typeface="Wingdings 2" panose="05020102010507070707" pitchFamily="18" charset="2"/>
              <a:buChar char="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it-IT" sz="1400" dirty="0">
                <a:solidFill>
                  <a:schemeClr val="bg1"/>
                </a:solidFill>
                <a:latin typeface="Georgia Pro" panose="02040502050405020303" pitchFamily="18" charset="0"/>
              </a:rPr>
              <a:t>Per liberare la monazite dalla biotite occorre </a:t>
            </a:r>
            <a:r>
              <a:rPr lang="it-IT" sz="1400" i="1" dirty="0">
                <a:solidFill>
                  <a:schemeClr val="bg1"/>
                </a:solidFill>
                <a:latin typeface="Georgia Pro" panose="02040502050405020303" pitchFamily="18" charset="0"/>
              </a:rPr>
              <a:t>un’</a:t>
            </a:r>
            <a:r>
              <a:rPr lang="it-IT" sz="1400" b="1" i="1" dirty="0">
                <a:solidFill>
                  <a:schemeClr val="bg1"/>
                </a:solidFill>
                <a:latin typeface="Georgia Pro" panose="02040502050405020303" pitchFamily="18" charset="0"/>
              </a:rPr>
              <a:t>ulteriore macinazione a</a:t>
            </a:r>
            <a:r>
              <a:rPr lang="it-IT" sz="1400" i="1" dirty="0">
                <a:solidFill>
                  <a:schemeClr val="bg1"/>
                </a:solidFill>
                <a:latin typeface="Georgia Pro" panose="02040502050405020303" pitchFamily="18" charset="0"/>
              </a:rPr>
              <a:t> -</a:t>
            </a:r>
            <a:r>
              <a:rPr lang="it-IT" sz="1400" b="1" i="1" dirty="0">
                <a:solidFill>
                  <a:schemeClr val="bg1"/>
                </a:solidFill>
                <a:latin typeface="Georgia Pro" panose="02040502050405020303" pitchFamily="18" charset="0"/>
              </a:rPr>
              <a:t>100 </a:t>
            </a:r>
            <a:r>
              <a:rPr lang="en-GB" sz="1400" b="1" i="1" dirty="0">
                <a:solidFill>
                  <a:schemeClr val="bg1"/>
                </a:solidFill>
                <a:latin typeface="Georgia Pro" panose="02040502050405020303" pitchFamily="18" charset="0"/>
              </a:rPr>
              <a:t>µ</a:t>
            </a:r>
            <a:r>
              <a:rPr kumimoji="0" lang="it-IT" sz="1400" b="1" i="1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" panose="02040502050405020303" pitchFamily="18" charset="0"/>
              </a:rPr>
              <a:t>m</a:t>
            </a:r>
            <a:r>
              <a:rPr kumimoji="0" lang="it-IT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 Pro" panose="02040502050405020303" pitchFamily="18" charset="0"/>
              </a:rPr>
              <a:t>. Questo step consente di isolare il minerale target da sottoporre alle successive fasi di trattamento per ottenere un concentrato più puro.</a:t>
            </a:r>
            <a:endParaRPr lang="it-IT" sz="1400" dirty="0">
              <a:solidFill>
                <a:schemeClr val="bg1"/>
              </a:solidFill>
              <a:latin typeface="Georgia Pro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1239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A4C506A-C9AC-D245-BCF1-BDF4E6809B0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4A3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2E3F49DF-17B1-8D4F-42A4-2305D686BA6A}"/>
              </a:ext>
            </a:extLst>
          </p:cNvPr>
          <p:cNvGrpSpPr/>
          <p:nvPr/>
        </p:nvGrpSpPr>
        <p:grpSpPr>
          <a:xfrm>
            <a:off x="166236" y="183631"/>
            <a:ext cx="8930962" cy="707886"/>
            <a:chOff x="166236" y="183631"/>
            <a:chExt cx="8930962" cy="707886"/>
          </a:xfrm>
        </p:grpSpPr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8ED1C80F-5984-DE44-1F7A-7ACF1E92833E}"/>
                </a:ext>
              </a:extLst>
            </p:cNvPr>
            <p:cNvSpPr txBox="1"/>
            <p:nvPr/>
          </p:nvSpPr>
          <p:spPr>
            <a:xfrm>
              <a:off x="811677" y="183631"/>
              <a:ext cx="82855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solidFill>
                    <a:schemeClr val="bg1"/>
                  </a:solidFill>
                  <a:latin typeface="Georgia Pro" panose="02040502050405020303" pitchFamily="18" charset="0"/>
                  <a:cs typeface="Times New Roman" panose="02020603050405020304" pitchFamily="18" charset="0"/>
                </a:rPr>
                <a:t>TERRE RARE</a:t>
              </a:r>
            </a:p>
            <a:p>
              <a:r>
                <a:rPr lang="it-IT" sz="1600" dirty="0">
                  <a:solidFill>
                    <a:schemeClr val="bg1"/>
                  </a:solidFill>
                  <a:latin typeface="Georgia Pro" panose="02040502050405020303" pitchFamily="18" charset="0"/>
                  <a:cs typeface="Times New Roman" panose="02020603050405020304" pitchFamily="18" charset="0"/>
                </a:rPr>
                <a:t>La valorizzazione degli scarti estrattivi di Verbania</a:t>
              </a:r>
              <a:endParaRPr lang="it-IT" sz="2800" dirty="0">
                <a:latin typeface="Georgia Pro" panose="02040502050405020303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Immagine 11" descr="Immagine che contiene Carattere, testo, Elementi grafici, grafica&#10;&#10;Descrizione generata automaticamente">
              <a:extLst>
                <a:ext uri="{FF2B5EF4-FFF2-40B4-BE49-F238E27FC236}">
                  <a16:creationId xmlns:a16="http://schemas.microsoft.com/office/drawing/2014/main" id="{3006141C-8930-451E-92DB-8BD99B877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236" y="244750"/>
              <a:ext cx="575592" cy="600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9E60EACA-07AF-7E7A-C703-98AA2D6A5036}"/>
              </a:ext>
            </a:extLst>
          </p:cNvPr>
          <p:cNvGrpSpPr/>
          <p:nvPr/>
        </p:nvGrpSpPr>
        <p:grpSpPr>
          <a:xfrm>
            <a:off x="476811" y="2395860"/>
            <a:ext cx="11424212" cy="3603389"/>
            <a:chOff x="406962" y="1845355"/>
            <a:chExt cx="11424212" cy="3603389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362A294D-3D19-2A17-4736-377A1F35E1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4000" contrast="8000"/>
                      </a14:imgEffect>
                    </a14:imgLayer>
                  </a14:imgProps>
                </a:ext>
              </a:extLst>
            </a:blip>
            <a:srcRect t="15677" b="10068"/>
            <a:stretch/>
          </p:blipFill>
          <p:spPr>
            <a:xfrm>
              <a:off x="406962" y="1906911"/>
              <a:ext cx="2146430" cy="3541833"/>
            </a:xfrm>
            <a:prstGeom prst="rect">
              <a:avLst/>
            </a:prstGeom>
            <a:ln>
              <a:solidFill>
                <a:srgbClr val="FBFA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18" name="Gruppo 17">
              <a:extLst>
                <a:ext uri="{FF2B5EF4-FFF2-40B4-BE49-F238E27FC236}">
                  <a16:creationId xmlns:a16="http://schemas.microsoft.com/office/drawing/2014/main" id="{0E9336C0-D595-C288-755E-BDC416CCA58F}"/>
                </a:ext>
              </a:extLst>
            </p:cNvPr>
            <p:cNvGrpSpPr/>
            <p:nvPr/>
          </p:nvGrpSpPr>
          <p:grpSpPr>
            <a:xfrm>
              <a:off x="2709410" y="1845355"/>
              <a:ext cx="2673131" cy="523220"/>
              <a:chOff x="2709410" y="1845355"/>
              <a:chExt cx="2673131" cy="523220"/>
            </a:xfrm>
          </p:grpSpPr>
          <p:grpSp>
            <p:nvGrpSpPr>
              <p:cNvPr id="3" name="Gruppo 2">
                <a:extLst>
                  <a:ext uri="{FF2B5EF4-FFF2-40B4-BE49-F238E27FC236}">
                    <a16:creationId xmlns:a16="http://schemas.microsoft.com/office/drawing/2014/main" id="{2ADBB29A-AFC1-939D-7DCD-71E3EF150160}"/>
                  </a:ext>
                </a:extLst>
              </p:cNvPr>
              <p:cNvGrpSpPr/>
              <p:nvPr/>
            </p:nvGrpSpPr>
            <p:grpSpPr>
              <a:xfrm>
                <a:off x="2709410" y="1872428"/>
                <a:ext cx="299738" cy="307777"/>
                <a:chOff x="1347140" y="2422934"/>
                <a:chExt cx="299738" cy="307777"/>
              </a:xfrm>
            </p:grpSpPr>
            <p:sp>
              <p:nvSpPr>
                <p:cNvPr id="5" name="Ovale 4">
                  <a:extLst>
                    <a:ext uri="{FF2B5EF4-FFF2-40B4-BE49-F238E27FC236}">
                      <a16:creationId xmlns:a16="http://schemas.microsoft.com/office/drawing/2014/main" id="{EC701398-204E-96DE-E751-CF8D955B79BB}"/>
                    </a:ext>
                  </a:extLst>
                </p:cNvPr>
                <p:cNvSpPr/>
                <p:nvPr/>
              </p:nvSpPr>
              <p:spPr>
                <a:xfrm>
                  <a:off x="1379910" y="2457417"/>
                  <a:ext cx="266968" cy="23881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03645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6" name="CasellaDiTesto 5">
                  <a:extLst>
                    <a:ext uri="{FF2B5EF4-FFF2-40B4-BE49-F238E27FC236}">
                      <a16:creationId xmlns:a16="http://schemas.microsoft.com/office/drawing/2014/main" id="{70C8B18D-74A4-CBB5-8784-85430865C126}"/>
                    </a:ext>
                  </a:extLst>
                </p:cNvPr>
                <p:cNvSpPr txBox="1"/>
                <p:nvPr/>
              </p:nvSpPr>
              <p:spPr>
                <a:xfrm>
                  <a:off x="1347140" y="2422934"/>
                  <a:ext cx="18617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400" b="1" dirty="0">
                      <a:solidFill>
                        <a:srgbClr val="036452"/>
                      </a:solidFill>
                      <a:latin typeface="Georgia Pro" panose="02040502050405020303" pitchFamily="18" charset="0"/>
                    </a:rPr>
                    <a:t>1</a:t>
                  </a:r>
                </a:p>
              </p:txBody>
            </p:sp>
          </p:grpSp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982E5A62-996B-41DA-8699-E30C310FEC3E}"/>
                  </a:ext>
                </a:extLst>
              </p:cNvPr>
              <p:cNvSpPr txBox="1"/>
              <p:nvPr/>
            </p:nvSpPr>
            <p:spPr>
              <a:xfrm>
                <a:off x="3096406" y="1845355"/>
                <a:ext cx="228613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b="1" dirty="0">
                    <a:solidFill>
                      <a:schemeClr val="bg1"/>
                    </a:solidFill>
                    <a:latin typeface="Georgia Pro" panose="02040502050405020303" pitchFamily="18" charset="0"/>
                  </a:rPr>
                  <a:t>Separazione magnetica ad umido</a:t>
                </a:r>
              </a:p>
            </p:txBody>
          </p:sp>
        </p:grpSp>
        <p:pic>
          <p:nvPicPr>
            <p:cNvPr id="8" name="WhatsApp Video 2024-05-06 at 17.31.37">
              <a:hlinkClick r:id="" action="ppaction://media"/>
              <a:extLst>
                <a:ext uri="{FF2B5EF4-FFF2-40B4-BE49-F238E27FC236}">
                  <a16:creationId xmlns:a16="http://schemas.microsoft.com/office/drawing/2014/main" id="{066FE7F9-5BEC-D62F-7E1A-A3822B30F16E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9">
              <a:lum contrast="17000"/>
            </a:blip>
            <a:stretch>
              <a:fillRect/>
            </a:stretch>
          </p:blipFill>
          <p:spPr>
            <a:xfrm>
              <a:off x="6502971" y="1906911"/>
              <a:ext cx="1991413" cy="3541833"/>
            </a:xfrm>
            <a:prstGeom prst="rect">
              <a:avLst/>
            </a:prstGeom>
            <a:ln>
              <a:solidFill>
                <a:srgbClr val="FBFAFF"/>
              </a:solidFill>
            </a:ln>
            <a:effectLst>
              <a:outerShdw blurRad="50800" dist="50800" dir="5400000" algn="ctr" rotWithShape="0">
                <a:srgbClr val="000000"/>
              </a:outerShdw>
            </a:effectLst>
          </p:spPr>
        </p:pic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28FDDED9-B880-E649-0CC3-ED40C7C2E14E}"/>
                </a:ext>
              </a:extLst>
            </p:cNvPr>
            <p:cNvGrpSpPr/>
            <p:nvPr/>
          </p:nvGrpSpPr>
          <p:grpSpPr>
            <a:xfrm>
              <a:off x="8613180" y="1850582"/>
              <a:ext cx="3217994" cy="523220"/>
              <a:chOff x="7736102" y="1871924"/>
              <a:chExt cx="3217994" cy="523220"/>
            </a:xfrm>
          </p:grpSpPr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916C2942-3AB8-00CF-7AC2-9DCE860CC016}"/>
                  </a:ext>
                </a:extLst>
              </p:cNvPr>
              <p:cNvSpPr txBox="1"/>
              <p:nvPr/>
            </p:nvSpPr>
            <p:spPr>
              <a:xfrm>
                <a:off x="8100160" y="1871924"/>
                <a:ext cx="285393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b="1" dirty="0">
                    <a:solidFill>
                      <a:schemeClr val="bg1">
                        <a:alpha val="50000"/>
                      </a:schemeClr>
                    </a:solidFill>
                    <a:latin typeface="Georgia Pro" panose="02040502050405020303" pitchFamily="18" charset="0"/>
                  </a:rPr>
                  <a:t>Flottazione sul concentrato paramagnetico</a:t>
                </a:r>
              </a:p>
            </p:txBody>
          </p:sp>
          <p:grpSp>
            <p:nvGrpSpPr>
              <p:cNvPr id="14" name="Gruppo 13">
                <a:extLst>
                  <a:ext uri="{FF2B5EF4-FFF2-40B4-BE49-F238E27FC236}">
                    <a16:creationId xmlns:a16="http://schemas.microsoft.com/office/drawing/2014/main" id="{3730235C-6634-02A4-9B8E-197993317ED3}"/>
                  </a:ext>
                </a:extLst>
              </p:cNvPr>
              <p:cNvGrpSpPr/>
              <p:nvPr/>
            </p:nvGrpSpPr>
            <p:grpSpPr>
              <a:xfrm>
                <a:off x="7736102" y="1928253"/>
                <a:ext cx="299271" cy="307777"/>
                <a:chOff x="1805001" y="2457417"/>
                <a:chExt cx="299271" cy="307777"/>
              </a:xfrm>
            </p:grpSpPr>
            <p:sp>
              <p:nvSpPr>
                <p:cNvPr id="15" name="Ovale 14">
                  <a:extLst>
                    <a:ext uri="{FF2B5EF4-FFF2-40B4-BE49-F238E27FC236}">
                      <a16:creationId xmlns:a16="http://schemas.microsoft.com/office/drawing/2014/main" id="{C3BE596A-EDA1-71AE-EDB8-482E860F963F}"/>
                    </a:ext>
                  </a:extLst>
                </p:cNvPr>
                <p:cNvSpPr/>
                <p:nvPr/>
              </p:nvSpPr>
              <p:spPr>
                <a:xfrm>
                  <a:off x="1837304" y="2478759"/>
                  <a:ext cx="266968" cy="23881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03645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6" name="CasellaDiTesto 15">
                  <a:extLst>
                    <a:ext uri="{FF2B5EF4-FFF2-40B4-BE49-F238E27FC236}">
                      <a16:creationId xmlns:a16="http://schemas.microsoft.com/office/drawing/2014/main" id="{F1E32635-1A77-3859-3555-21A40C64DAF1}"/>
                    </a:ext>
                  </a:extLst>
                </p:cNvPr>
                <p:cNvSpPr txBox="1"/>
                <p:nvPr/>
              </p:nvSpPr>
              <p:spPr>
                <a:xfrm>
                  <a:off x="1805001" y="2457417"/>
                  <a:ext cx="18617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400" b="1" dirty="0">
                      <a:solidFill>
                        <a:srgbClr val="036452"/>
                      </a:solidFill>
                      <a:latin typeface="Georgia Pro" panose="02040502050405020303" pitchFamily="18" charset="0"/>
                    </a:rPr>
                    <a:t>2</a:t>
                  </a:r>
                </a:p>
              </p:txBody>
            </p:sp>
          </p:grpSp>
        </p:grpSp>
      </p:grpSp>
      <p:sp>
        <p:nvSpPr>
          <p:cNvPr id="23" name="Rettangolo con angoli arrotondati 22">
            <a:extLst>
              <a:ext uri="{FF2B5EF4-FFF2-40B4-BE49-F238E27FC236}">
                <a16:creationId xmlns:a16="http://schemas.microsoft.com/office/drawing/2014/main" id="{50776110-CB43-04A4-8E33-33B7C4DA94F2}"/>
              </a:ext>
            </a:extLst>
          </p:cNvPr>
          <p:cNvSpPr/>
          <p:nvPr/>
        </p:nvSpPr>
        <p:spPr>
          <a:xfrm>
            <a:off x="-119943" y="1247325"/>
            <a:ext cx="5306410" cy="52322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4" name="Rettangolo con angoli arrotondati 23">
            <a:extLst>
              <a:ext uri="{FF2B5EF4-FFF2-40B4-BE49-F238E27FC236}">
                <a16:creationId xmlns:a16="http://schemas.microsoft.com/office/drawing/2014/main" id="{0B4C0CFC-066B-DDDE-192D-72D7CDDA0B48}"/>
              </a:ext>
            </a:extLst>
          </p:cNvPr>
          <p:cNvSpPr/>
          <p:nvPr/>
        </p:nvSpPr>
        <p:spPr>
          <a:xfrm>
            <a:off x="-119944" y="1247325"/>
            <a:ext cx="5233120" cy="523220"/>
          </a:xfrm>
          <a:prstGeom prst="roundRect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82D8EF63-3A3A-77D1-85A6-64119075EEE8}"/>
              </a:ext>
            </a:extLst>
          </p:cNvPr>
          <p:cNvSpPr txBox="1"/>
          <p:nvPr/>
        </p:nvSpPr>
        <p:spPr>
          <a:xfrm>
            <a:off x="123853" y="1362024"/>
            <a:ext cx="4821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latin typeface="Georgia Pro" panose="02040502050405020303" pitchFamily="18" charset="0"/>
              </a:rPr>
              <a:t>COME CONCENTRARE LA MONAZITE A -100</a:t>
            </a:r>
            <a:r>
              <a:rPr lang="en-GB" sz="1400" b="1" i="1" dirty="0">
                <a:latin typeface="Georgia Pro" panose="02040502050405020303" pitchFamily="18" charset="0"/>
              </a:rPr>
              <a:t> </a:t>
            </a:r>
            <a:r>
              <a:rPr lang="en-GB" sz="1400" b="1" dirty="0">
                <a:latin typeface="Georgia Pro" panose="02040502050405020303" pitchFamily="18" charset="0"/>
              </a:rPr>
              <a:t>µ</a:t>
            </a:r>
            <a:r>
              <a:rPr kumimoji="0" lang="it-IT" sz="1400" b="1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 Pro" panose="02040502050405020303" pitchFamily="18" charset="0"/>
              </a:rPr>
              <a:t>m</a:t>
            </a:r>
            <a:r>
              <a:rPr lang="it-IT" sz="1400" b="1" dirty="0">
                <a:latin typeface="Georgia Pro" panose="02040502050405020303" pitchFamily="18" charset="0"/>
              </a:rPr>
              <a:t>?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0BE735F6-F2A0-F25C-6133-8B4569452194}"/>
              </a:ext>
            </a:extLst>
          </p:cNvPr>
          <p:cNvSpPr txBox="1"/>
          <p:nvPr/>
        </p:nvSpPr>
        <p:spPr>
          <a:xfrm>
            <a:off x="3193701" y="3544395"/>
            <a:ext cx="261927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>
                <a:solidFill>
                  <a:schemeClr val="bg1"/>
                </a:solidFill>
                <a:latin typeface="Georgia Pro" panose="02040502050405020303" pitchFamily="18" charset="0"/>
              </a:rPr>
              <a:t>A differenza della separazione magnetica a secco, può essere utilizzata su particelle molto fini. Regolando l’intensità del campo magnetico è possibile recuperare selettivamente i minerali ferromagnetici, diamagnetici e paramagnetici, come la biotite e la monazite</a:t>
            </a:r>
            <a:r>
              <a:rPr lang="it-IT" sz="1400" b="1" dirty="0">
                <a:solidFill>
                  <a:schemeClr val="bg1"/>
                </a:solidFill>
                <a:latin typeface="Georgia Pro" panose="02040502050405020303" pitchFamily="18" charset="0"/>
              </a:rPr>
              <a:t>.</a:t>
            </a:r>
          </a:p>
        </p:txBody>
      </p:sp>
      <p:sp>
        <p:nvSpPr>
          <p:cNvPr id="31" name="Freccia in giù 30">
            <a:extLst>
              <a:ext uri="{FF2B5EF4-FFF2-40B4-BE49-F238E27FC236}">
                <a16:creationId xmlns:a16="http://schemas.microsoft.com/office/drawing/2014/main" id="{9FC19B5D-95FA-2CBE-7D28-C606EF51A4D6}"/>
              </a:ext>
            </a:extLst>
          </p:cNvPr>
          <p:cNvSpPr/>
          <p:nvPr/>
        </p:nvSpPr>
        <p:spPr>
          <a:xfrm rot="16200000">
            <a:off x="5856351" y="2317433"/>
            <a:ext cx="308963" cy="561461"/>
          </a:xfrm>
          <a:prstGeom prst="down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7000">
                <a:schemeClr val="bg1">
                  <a:lumMod val="65000"/>
                </a:schemeClr>
              </a:gs>
              <a:gs pos="100000">
                <a:schemeClr val="bg1">
                  <a:lumMod val="65000"/>
                </a:schemeClr>
              </a:gs>
            </a:gsLst>
            <a:lin ang="5400000" scaled="1"/>
          </a:gradFill>
          <a:ln w="15875">
            <a:solidFill>
              <a:srgbClr val="024A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0D8546E6-7A50-E51D-A077-7167553A09FE}"/>
              </a:ext>
            </a:extLst>
          </p:cNvPr>
          <p:cNvSpPr txBox="1"/>
          <p:nvPr/>
        </p:nvSpPr>
        <p:spPr>
          <a:xfrm>
            <a:off x="9097198" y="3321593"/>
            <a:ext cx="27246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Georgia Pro" panose="02040502050405020303" pitchFamily="18" charset="0"/>
              </a:rPr>
              <a:t>All’interno di una cella con acqua e campione in sospensione, viene immessa aria in seguito all’aggiunta di specifici </a:t>
            </a:r>
            <a:r>
              <a:rPr lang="it-IT" sz="1400" b="1" i="1" dirty="0">
                <a:solidFill>
                  <a:schemeClr val="bg1">
                    <a:alpha val="50000"/>
                  </a:schemeClr>
                </a:solidFill>
                <a:latin typeface="Georgia Pro" panose="02040502050405020303" pitchFamily="18" charset="0"/>
              </a:rPr>
              <a:t>reagenti chimici</a:t>
            </a:r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Georgia Pro" panose="02040502050405020303" pitchFamily="18" charset="0"/>
              </a:rPr>
              <a:t> a seconda del minerale da flottare e di un </a:t>
            </a:r>
            <a:r>
              <a:rPr lang="it-IT" sz="1400" b="1" i="1" dirty="0" err="1">
                <a:solidFill>
                  <a:schemeClr val="bg1">
                    <a:alpha val="50000"/>
                  </a:schemeClr>
                </a:solidFill>
                <a:latin typeface="Georgia Pro" panose="02040502050405020303" pitchFamily="18" charset="0"/>
              </a:rPr>
              <a:t>frother</a:t>
            </a:r>
            <a:r>
              <a:rPr lang="it-IT" sz="1400" i="1" dirty="0">
                <a:solidFill>
                  <a:schemeClr val="bg1">
                    <a:alpha val="50000"/>
                  </a:schemeClr>
                </a:solidFill>
                <a:latin typeface="Georgia Pro" panose="02040502050405020303" pitchFamily="18" charset="0"/>
              </a:rPr>
              <a:t> </a:t>
            </a:r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Georgia Pro" panose="02040502050405020303" pitchFamily="18" charset="0"/>
              </a:rPr>
              <a:t>che consente la formazione di schiuma. I minerali idrofobici si concentrano sulle bolle, mentre i componenti non idrofobici vengono recuperati al fondo.</a:t>
            </a:r>
            <a:endParaRPr lang="it-IT" sz="1400" b="1" dirty="0">
              <a:solidFill>
                <a:schemeClr val="bg1">
                  <a:alpha val="50000"/>
                </a:schemeClr>
              </a:solidFill>
              <a:latin typeface="Georgia Pro" panose="02040502050405020303" pitchFamily="18" charset="0"/>
            </a:endParaRP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5156FD0B-02C7-9FC0-59D3-2CC403A5EE86}"/>
              </a:ext>
            </a:extLst>
          </p:cNvPr>
          <p:cNvSpPr/>
          <p:nvPr/>
        </p:nvSpPr>
        <p:spPr>
          <a:xfrm>
            <a:off x="6568557" y="2450548"/>
            <a:ext cx="1991413" cy="3548701"/>
          </a:xfrm>
          <a:prstGeom prst="rect">
            <a:avLst/>
          </a:prstGeom>
          <a:solidFill>
            <a:schemeClr val="bg2">
              <a:lumMod val="9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Ovale 33">
            <a:extLst>
              <a:ext uri="{FF2B5EF4-FFF2-40B4-BE49-F238E27FC236}">
                <a16:creationId xmlns:a16="http://schemas.microsoft.com/office/drawing/2014/main" id="{9C76A089-6E4C-63DA-A11F-7CA4DF4605F7}"/>
              </a:ext>
            </a:extLst>
          </p:cNvPr>
          <p:cNvSpPr/>
          <p:nvPr/>
        </p:nvSpPr>
        <p:spPr>
          <a:xfrm>
            <a:off x="8722963" y="2478756"/>
            <a:ext cx="262571" cy="238813"/>
          </a:xfrm>
          <a:prstGeom prst="ellipse">
            <a:avLst/>
          </a:prstGeom>
          <a:solidFill>
            <a:schemeClr val="bg2">
              <a:lumMod val="90000"/>
              <a:alpha val="67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0021504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 mute="1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A4C506A-C9AC-D245-BCF1-BDF4E6809B0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4A3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2E3F49DF-17B1-8D4F-42A4-2305D686BA6A}"/>
              </a:ext>
            </a:extLst>
          </p:cNvPr>
          <p:cNvGrpSpPr/>
          <p:nvPr/>
        </p:nvGrpSpPr>
        <p:grpSpPr>
          <a:xfrm>
            <a:off x="166236" y="183631"/>
            <a:ext cx="8930962" cy="707886"/>
            <a:chOff x="166236" y="183631"/>
            <a:chExt cx="8930962" cy="707886"/>
          </a:xfrm>
        </p:grpSpPr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8ED1C80F-5984-DE44-1F7A-7ACF1E92833E}"/>
                </a:ext>
              </a:extLst>
            </p:cNvPr>
            <p:cNvSpPr txBox="1"/>
            <p:nvPr/>
          </p:nvSpPr>
          <p:spPr>
            <a:xfrm>
              <a:off x="811677" y="183631"/>
              <a:ext cx="82855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solidFill>
                    <a:schemeClr val="bg1"/>
                  </a:solidFill>
                  <a:latin typeface="Georgia Pro" panose="02040502050405020303" pitchFamily="18" charset="0"/>
                  <a:cs typeface="Times New Roman" panose="02020603050405020304" pitchFamily="18" charset="0"/>
                </a:rPr>
                <a:t>TERRE RARE</a:t>
              </a:r>
            </a:p>
            <a:p>
              <a:r>
                <a:rPr lang="it-IT" sz="1600" dirty="0">
                  <a:solidFill>
                    <a:schemeClr val="bg1"/>
                  </a:solidFill>
                  <a:latin typeface="Georgia Pro" panose="02040502050405020303" pitchFamily="18" charset="0"/>
                  <a:cs typeface="Times New Roman" panose="02020603050405020304" pitchFamily="18" charset="0"/>
                </a:rPr>
                <a:t>La valorizzazione degli scarti estrattivi di Verbania</a:t>
              </a:r>
              <a:endParaRPr lang="it-IT" sz="2800" dirty="0">
                <a:latin typeface="Georgia Pro" panose="02040502050405020303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Immagine 11" descr="Immagine che contiene Carattere, testo, Elementi grafici, grafica&#10;&#10;Descrizione generata automaticamente">
              <a:extLst>
                <a:ext uri="{FF2B5EF4-FFF2-40B4-BE49-F238E27FC236}">
                  <a16:creationId xmlns:a16="http://schemas.microsoft.com/office/drawing/2014/main" id="{3006141C-8930-451E-92DB-8BD99B877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236" y="244750"/>
              <a:ext cx="575592" cy="600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9E60EACA-07AF-7E7A-C703-98AA2D6A5036}"/>
              </a:ext>
            </a:extLst>
          </p:cNvPr>
          <p:cNvGrpSpPr/>
          <p:nvPr/>
        </p:nvGrpSpPr>
        <p:grpSpPr>
          <a:xfrm>
            <a:off x="476811" y="2395860"/>
            <a:ext cx="11424212" cy="3603389"/>
            <a:chOff x="406962" y="1845355"/>
            <a:chExt cx="11424212" cy="3603389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362A294D-3D19-2A17-4736-377A1F35E1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alphaModFix amt="49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4000" contrast="8000"/>
                      </a14:imgEffect>
                    </a14:imgLayer>
                  </a14:imgProps>
                </a:ext>
              </a:extLst>
            </a:blip>
            <a:srcRect t="15677" b="10068"/>
            <a:stretch/>
          </p:blipFill>
          <p:spPr>
            <a:xfrm>
              <a:off x="406962" y="1906911"/>
              <a:ext cx="2146430" cy="3541833"/>
            </a:xfrm>
            <a:prstGeom prst="rect">
              <a:avLst/>
            </a:prstGeom>
            <a:ln>
              <a:solidFill>
                <a:srgbClr val="FBFA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18" name="Gruppo 17">
              <a:extLst>
                <a:ext uri="{FF2B5EF4-FFF2-40B4-BE49-F238E27FC236}">
                  <a16:creationId xmlns:a16="http://schemas.microsoft.com/office/drawing/2014/main" id="{0E9336C0-D595-C288-755E-BDC416CCA58F}"/>
                </a:ext>
              </a:extLst>
            </p:cNvPr>
            <p:cNvGrpSpPr/>
            <p:nvPr/>
          </p:nvGrpSpPr>
          <p:grpSpPr>
            <a:xfrm>
              <a:off x="2709410" y="1845355"/>
              <a:ext cx="2673131" cy="523220"/>
              <a:chOff x="2709410" y="1845355"/>
              <a:chExt cx="2673131" cy="523220"/>
            </a:xfrm>
          </p:grpSpPr>
          <p:grpSp>
            <p:nvGrpSpPr>
              <p:cNvPr id="3" name="Gruppo 2">
                <a:extLst>
                  <a:ext uri="{FF2B5EF4-FFF2-40B4-BE49-F238E27FC236}">
                    <a16:creationId xmlns:a16="http://schemas.microsoft.com/office/drawing/2014/main" id="{2ADBB29A-AFC1-939D-7DCD-71E3EF150160}"/>
                  </a:ext>
                </a:extLst>
              </p:cNvPr>
              <p:cNvGrpSpPr/>
              <p:nvPr/>
            </p:nvGrpSpPr>
            <p:grpSpPr>
              <a:xfrm>
                <a:off x="2709410" y="1872428"/>
                <a:ext cx="299738" cy="307777"/>
                <a:chOff x="1347140" y="2422934"/>
                <a:chExt cx="299738" cy="307777"/>
              </a:xfrm>
            </p:grpSpPr>
            <p:sp>
              <p:nvSpPr>
                <p:cNvPr id="5" name="Ovale 4">
                  <a:extLst>
                    <a:ext uri="{FF2B5EF4-FFF2-40B4-BE49-F238E27FC236}">
                      <a16:creationId xmlns:a16="http://schemas.microsoft.com/office/drawing/2014/main" id="{EC701398-204E-96DE-E751-CF8D955B79BB}"/>
                    </a:ext>
                  </a:extLst>
                </p:cNvPr>
                <p:cNvSpPr/>
                <p:nvPr/>
              </p:nvSpPr>
              <p:spPr>
                <a:xfrm>
                  <a:off x="1379910" y="2457417"/>
                  <a:ext cx="266968" cy="23881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03645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6" name="CasellaDiTesto 5">
                  <a:extLst>
                    <a:ext uri="{FF2B5EF4-FFF2-40B4-BE49-F238E27FC236}">
                      <a16:creationId xmlns:a16="http://schemas.microsoft.com/office/drawing/2014/main" id="{70C8B18D-74A4-CBB5-8784-85430865C126}"/>
                    </a:ext>
                  </a:extLst>
                </p:cNvPr>
                <p:cNvSpPr txBox="1"/>
                <p:nvPr/>
              </p:nvSpPr>
              <p:spPr>
                <a:xfrm>
                  <a:off x="1347140" y="2422934"/>
                  <a:ext cx="18617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400" b="1" dirty="0">
                      <a:solidFill>
                        <a:srgbClr val="036452"/>
                      </a:solidFill>
                      <a:latin typeface="Georgia Pro" panose="02040502050405020303" pitchFamily="18" charset="0"/>
                    </a:rPr>
                    <a:t>1</a:t>
                  </a:r>
                </a:p>
              </p:txBody>
            </p:sp>
          </p:grpSp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982E5A62-996B-41DA-8699-E30C310FEC3E}"/>
                  </a:ext>
                </a:extLst>
              </p:cNvPr>
              <p:cNvSpPr txBox="1"/>
              <p:nvPr/>
            </p:nvSpPr>
            <p:spPr>
              <a:xfrm>
                <a:off x="3096406" y="1845355"/>
                <a:ext cx="228613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b="1" dirty="0">
                    <a:solidFill>
                      <a:schemeClr val="bg1">
                        <a:alpha val="30000"/>
                      </a:schemeClr>
                    </a:solidFill>
                    <a:latin typeface="Georgia Pro" panose="02040502050405020303" pitchFamily="18" charset="0"/>
                  </a:rPr>
                  <a:t>Separazione magnetica ad umido</a:t>
                </a:r>
              </a:p>
            </p:txBody>
          </p:sp>
        </p:grpSp>
        <p:pic>
          <p:nvPicPr>
            <p:cNvPr id="8" name="WhatsApp Video 2024-05-06 at 17.31.37">
              <a:hlinkClick r:id="" action="ppaction://media"/>
              <a:extLst>
                <a:ext uri="{FF2B5EF4-FFF2-40B4-BE49-F238E27FC236}">
                  <a16:creationId xmlns:a16="http://schemas.microsoft.com/office/drawing/2014/main" id="{066FE7F9-5BEC-D62F-7E1A-A3822B30F16E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9">
              <a:lum contrast="17000"/>
            </a:blip>
            <a:stretch>
              <a:fillRect/>
            </a:stretch>
          </p:blipFill>
          <p:spPr>
            <a:xfrm>
              <a:off x="6502971" y="1906911"/>
              <a:ext cx="1991413" cy="3541833"/>
            </a:xfrm>
            <a:prstGeom prst="rect">
              <a:avLst/>
            </a:prstGeom>
            <a:ln>
              <a:solidFill>
                <a:srgbClr val="FBFAFF"/>
              </a:solidFill>
            </a:ln>
          </p:spPr>
        </p:pic>
        <p:grpSp>
          <p:nvGrpSpPr>
            <p:cNvPr id="17" name="Gruppo 16">
              <a:extLst>
                <a:ext uri="{FF2B5EF4-FFF2-40B4-BE49-F238E27FC236}">
                  <a16:creationId xmlns:a16="http://schemas.microsoft.com/office/drawing/2014/main" id="{28FDDED9-B880-E649-0CC3-ED40C7C2E14E}"/>
                </a:ext>
              </a:extLst>
            </p:cNvPr>
            <p:cNvGrpSpPr/>
            <p:nvPr/>
          </p:nvGrpSpPr>
          <p:grpSpPr>
            <a:xfrm>
              <a:off x="8613180" y="1850582"/>
              <a:ext cx="3217994" cy="523220"/>
              <a:chOff x="7736102" y="1871924"/>
              <a:chExt cx="3217994" cy="523220"/>
            </a:xfrm>
          </p:grpSpPr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916C2942-3AB8-00CF-7AC2-9DCE860CC016}"/>
                  </a:ext>
                </a:extLst>
              </p:cNvPr>
              <p:cNvSpPr txBox="1"/>
              <p:nvPr/>
            </p:nvSpPr>
            <p:spPr>
              <a:xfrm>
                <a:off x="8100160" y="1871924"/>
                <a:ext cx="285393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b="1" dirty="0">
                    <a:solidFill>
                      <a:schemeClr val="bg1"/>
                    </a:solidFill>
                    <a:latin typeface="Georgia Pro" panose="02040502050405020303" pitchFamily="18" charset="0"/>
                  </a:rPr>
                  <a:t>Flottazione sul concentrato paramagnetico</a:t>
                </a:r>
              </a:p>
            </p:txBody>
          </p:sp>
          <p:grpSp>
            <p:nvGrpSpPr>
              <p:cNvPr id="14" name="Gruppo 13">
                <a:extLst>
                  <a:ext uri="{FF2B5EF4-FFF2-40B4-BE49-F238E27FC236}">
                    <a16:creationId xmlns:a16="http://schemas.microsoft.com/office/drawing/2014/main" id="{3730235C-6634-02A4-9B8E-197993317ED3}"/>
                  </a:ext>
                </a:extLst>
              </p:cNvPr>
              <p:cNvGrpSpPr/>
              <p:nvPr/>
            </p:nvGrpSpPr>
            <p:grpSpPr>
              <a:xfrm>
                <a:off x="7736102" y="1928253"/>
                <a:ext cx="299271" cy="307777"/>
                <a:chOff x="1805001" y="2457417"/>
                <a:chExt cx="299271" cy="307777"/>
              </a:xfrm>
            </p:grpSpPr>
            <p:sp>
              <p:nvSpPr>
                <p:cNvPr id="15" name="Ovale 14">
                  <a:extLst>
                    <a:ext uri="{FF2B5EF4-FFF2-40B4-BE49-F238E27FC236}">
                      <a16:creationId xmlns:a16="http://schemas.microsoft.com/office/drawing/2014/main" id="{C3BE596A-EDA1-71AE-EDB8-482E860F963F}"/>
                    </a:ext>
                  </a:extLst>
                </p:cNvPr>
                <p:cNvSpPr/>
                <p:nvPr/>
              </p:nvSpPr>
              <p:spPr>
                <a:xfrm>
                  <a:off x="1837304" y="2478759"/>
                  <a:ext cx="266968" cy="23881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036452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6" name="CasellaDiTesto 15">
                  <a:extLst>
                    <a:ext uri="{FF2B5EF4-FFF2-40B4-BE49-F238E27FC236}">
                      <a16:creationId xmlns:a16="http://schemas.microsoft.com/office/drawing/2014/main" id="{F1E32635-1A77-3859-3555-21A40C64DAF1}"/>
                    </a:ext>
                  </a:extLst>
                </p:cNvPr>
                <p:cNvSpPr txBox="1"/>
                <p:nvPr/>
              </p:nvSpPr>
              <p:spPr>
                <a:xfrm>
                  <a:off x="1805001" y="2457417"/>
                  <a:ext cx="18617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400" b="1" dirty="0">
                      <a:solidFill>
                        <a:srgbClr val="036452"/>
                      </a:solidFill>
                      <a:latin typeface="Georgia Pro" panose="02040502050405020303" pitchFamily="18" charset="0"/>
                    </a:rPr>
                    <a:t>2</a:t>
                  </a:r>
                </a:p>
              </p:txBody>
            </p:sp>
          </p:grpSp>
        </p:grpSp>
      </p:grpSp>
      <p:sp>
        <p:nvSpPr>
          <p:cNvPr id="23" name="Rettangolo con angoli arrotondati 22">
            <a:extLst>
              <a:ext uri="{FF2B5EF4-FFF2-40B4-BE49-F238E27FC236}">
                <a16:creationId xmlns:a16="http://schemas.microsoft.com/office/drawing/2014/main" id="{50776110-CB43-04A4-8E33-33B7C4DA94F2}"/>
              </a:ext>
            </a:extLst>
          </p:cNvPr>
          <p:cNvSpPr/>
          <p:nvPr/>
        </p:nvSpPr>
        <p:spPr>
          <a:xfrm>
            <a:off x="-119943" y="1247325"/>
            <a:ext cx="5306410" cy="52322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4" name="Rettangolo con angoli arrotondati 23">
            <a:extLst>
              <a:ext uri="{FF2B5EF4-FFF2-40B4-BE49-F238E27FC236}">
                <a16:creationId xmlns:a16="http://schemas.microsoft.com/office/drawing/2014/main" id="{0B4C0CFC-066B-DDDE-192D-72D7CDDA0B48}"/>
              </a:ext>
            </a:extLst>
          </p:cNvPr>
          <p:cNvSpPr/>
          <p:nvPr/>
        </p:nvSpPr>
        <p:spPr>
          <a:xfrm>
            <a:off x="-119944" y="1247325"/>
            <a:ext cx="5233120" cy="523220"/>
          </a:xfrm>
          <a:prstGeom prst="roundRect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82D8EF63-3A3A-77D1-85A6-64119075EEE8}"/>
              </a:ext>
            </a:extLst>
          </p:cNvPr>
          <p:cNvSpPr txBox="1"/>
          <p:nvPr/>
        </p:nvSpPr>
        <p:spPr>
          <a:xfrm>
            <a:off x="123853" y="1362024"/>
            <a:ext cx="4821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latin typeface="Georgia Pro" panose="02040502050405020303" pitchFamily="18" charset="0"/>
              </a:rPr>
              <a:t>COME CONCENTRARE LA MONAZITE A -100</a:t>
            </a:r>
            <a:r>
              <a:rPr lang="en-GB" sz="1400" b="1" i="1" dirty="0">
                <a:latin typeface="Georgia Pro" panose="02040502050405020303" pitchFamily="18" charset="0"/>
              </a:rPr>
              <a:t> </a:t>
            </a:r>
            <a:r>
              <a:rPr lang="en-GB" sz="1400" b="1" dirty="0">
                <a:latin typeface="Georgia Pro" panose="02040502050405020303" pitchFamily="18" charset="0"/>
              </a:rPr>
              <a:t>µ</a:t>
            </a:r>
            <a:r>
              <a:rPr kumimoji="0" lang="it-IT" sz="1400" b="1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 Pro" panose="02040502050405020303" pitchFamily="18" charset="0"/>
              </a:rPr>
              <a:t>m</a:t>
            </a:r>
            <a:r>
              <a:rPr lang="it-IT" sz="1400" b="1" dirty="0">
                <a:latin typeface="Georgia Pro" panose="02040502050405020303" pitchFamily="18" charset="0"/>
              </a:rPr>
              <a:t>?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0BE735F6-F2A0-F25C-6133-8B4569452194}"/>
              </a:ext>
            </a:extLst>
          </p:cNvPr>
          <p:cNvSpPr txBox="1"/>
          <p:nvPr/>
        </p:nvSpPr>
        <p:spPr>
          <a:xfrm>
            <a:off x="3193701" y="3544395"/>
            <a:ext cx="261927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>
                <a:solidFill>
                  <a:schemeClr val="bg1">
                    <a:alpha val="29000"/>
                  </a:schemeClr>
                </a:solidFill>
                <a:latin typeface="Georgia Pro" panose="02040502050405020303" pitchFamily="18" charset="0"/>
              </a:rPr>
              <a:t>A differenza della separazione magnetica a secco, può essere utilizzata su particelle molto fini. Regolando l’intensità del campo magnetico è possibile recuperare selettivamente i minerali ferromagnetici, diamagnetici e paramagnetici, come la biotite e la monazite</a:t>
            </a:r>
            <a:r>
              <a:rPr lang="it-IT" sz="1400" b="1" dirty="0">
                <a:solidFill>
                  <a:schemeClr val="bg1">
                    <a:alpha val="29000"/>
                  </a:schemeClr>
                </a:solidFill>
                <a:latin typeface="Georgia Pro" panose="02040502050405020303" pitchFamily="18" charset="0"/>
              </a:rPr>
              <a:t>.</a:t>
            </a:r>
          </a:p>
        </p:txBody>
      </p:sp>
      <p:sp>
        <p:nvSpPr>
          <p:cNvPr id="31" name="Freccia in giù 30">
            <a:extLst>
              <a:ext uri="{FF2B5EF4-FFF2-40B4-BE49-F238E27FC236}">
                <a16:creationId xmlns:a16="http://schemas.microsoft.com/office/drawing/2014/main" id="{9FC19B5D-95FA-2CBE-7D28-C606EF51A4D6}"/>
              </a:ext>
            </a:extLst>
          </p:cNvPr>
          <p:cNvSpPr/>
          <p:nvPr/>
        </p:nvSpPr>
        <p:spPr>
          <a:xfrm rot="16200000">
            <a:off x="5856351" y="2317433"/>
            <a:ext cx="308963" cy="561461"/>
          </a:xfrm>
          <a:prstGeom prst="down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47000">
                <a:schemeClr val="bg1">
                  <a:lumMod val="65000"/>
                </a:schemeClr>
              </a:gs>
              <a:gs pos="100000">
                <a:schemeClr val="bg1">
                  <a:lumMod val="65000"/>
                </a:schemeClr>
              </a:gs>
            </a:gsLst>
            <a:lin ang="5400000" scaled="1"/>
          </a:gradFill>
          <a:ln w="15875">
            <a:solidFill>
              <a:srgbClr val="024A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0D8546E6-7A50-E51D-A077-7167553A09FE}"/>
              </a:ext>
            </a:extLst>
          </p:cNvPr>
          <p:cNvSpPr txBox="1"/>
          <p:nvPr/>
        </p:nvSpPr>
        <p:spPr>
          <a:xfrm>
            <a:off x="9097198" y="3321593"/>
            <a:ext cx="27246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>
                <a:solidFill>
                  <a:schemeClr val="bg1"/>
                </a:solidFill>
                <a:latin typeface="Georgia Pro" panose="02040502050405020303" pitchFamily="18" charset="0"/>
              </a:rPr>
              <a:t>All’interno di una cella con acqua e campione in sospensione, viene immessa aria in seguito all’aggiunta di specifici </a:t>
            </a:r>
            <a:r>
              <a:rPr lang="it-IT" sz="1400" b="1" i="1" dirty="0">
                <a:solidFill>
                  <a:schemeClr val="bg1"/>
                </a:solidFill>
                <a:latin typeface="Georgia Pro" panose="02040502050405020303" pitchFamily="18" charset="0"/>
              </a:rPr>
              <a:t>reagenti chimici</a:t>
            </a:r>
            <a:r>
              <a:rPr lang="it-IT" sz="1400" dirty="0">
                <a:solidFill>
                  <a:schemeClr val="bg1"/>
                </a:solidFill>
                <a:latin typeface="Georgia Pro" panose="02040502050405020303" pitchFamily="18" charset="0"/>
              </a:rPr>
              <a:t> a seconda del minerale da flottare e di un </a:t>
            </a:r>
            <a:r>
              <a:rPr lang="it-IT" sz="1400" b="1" i="1" dirty="0" err="1">
                <a:solidFill>
                  <a:schemeClr val="bg1"/>
                </a:solidFill>
                <a:latin typeface="Georgia Pro" panose="02040502050405020303" pitchFamily="18" charset="0"/>
              </a:rPr>
              <a:t>frother</a:t>
            </a:r>
            <a:r>
              <a:rPr lang="it-IT" sz="1400" i="1" dirty="0">
                <a:solidFill>
                  <a:schemeClr val="bg1"/>
                </a:solidFill>
                <a:latin typeface="Georgia Pro" panose="02040502050405020303" pitchFamily="18" charset="0"/>
              </a:rPr>
              <a:t> </a:t>
            </a:r>
            <a:r>
              <a:rPr lang="it-IT" sz="1400" dirty="0">
                <a:solidFill>
                  <a:schemeClr val="bg1"/>
                </a:solidFill>
                <a:latin typeface="Georgia Pro" panose="02040502050405020303" pitchFamily="18" charset="0"/>
              </a:rPr>
              <a:t>che consente la formazione di schiuma. I minerali idrofobici si concentrano sulle bolle, mentre i componenti non idrofobici vengono recuperati al fondo.</a:t>
            </a:r>
            <a:endParaRPr lang="it-IT" sz="1400" b="1" dirty="0">
              <a:solidFill>
                <a:schemeClr val="bg1"/>
              </a:solidFill>
              <a:latin typeface="Georgia Pro" panose="02040502050405020303" pitchFamily="18" charset="0"/>
            </a:endParaRPr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A5272B7D-5593-7F66-C310-870D9AF48A60}"/>
              </a:ext>
            </a:extLst>
          </p:cNvPr>
          <p:cNvSpPr/>
          <p:nvPr/>
        </p:nvSpPr>
        <p:spPr>
          <a:xfrm>
            <a:off x="2816426" y="2457416"/>
            <a:ext cx="262571" cy="238813"/>
          </a:xfrm>
          <a:prstGeom prst="ellipse">
            <a:avLst/>
          </a:prstGeom>
          <a:solidFill>
            <a:schemeClr val="bg2">
              <a:lumMod val="90000"/>
              <a:alpha val="67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2596500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 mute="1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A4C506A-C9AC-D245-BCF1-BDF4E6809B0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4A3C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Trapezio 7">
            <a:extLst>
              <a:ext uri="{FF2B5EF4-FFF2-40B4-BE49-F238E27FC236}">
                <a16:creationId xmlns:a16="http://schemas.microsoft.com/office/drawing/2014/main" id="{3DCC274A-5FDF-AAC0-704F-DDE6AB6874BF}"/>
              </a:ext>
            </a:extLst>
          </p:cNvPr>
          <p:cNvSpPr/>
          <p:nvPr/>
        </p:nvSpPr>
        <p:spPr>
          <a:xfrm>
            <a:off x="1840375" y="1"/>
            <a:ext cx="8484243" cy="6858000"/>
          </a:xfrm>
          <a:prstGeom prst="trapezoid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048DF3C-D223-853D-A22D-99B21F08C5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7042" y="1204662"/>
            <a:ext cx="5600821" cy="3378911"/>
          </a:xfrm>
          <a:prstGeom prst="rect">
            <a:avLst/>
          </a:prstGeom>
          <a:effectLst>
            <a:softEdge rad="495300"/>
          </a:effectLst>
        </p:spPr>
      </p:pic>
      <p:pic>
        <p:nvPicPr>
          <p:cNvPr id="14" name="Immagine 13" descr="Immagine che contiene Carattere, testo, Elementi grafici, grafica&#10;&#10;Descrizione generata automaticamente">
            <a:extLst>
              <a:ext uri="{FF2B5EF4-FFF2-40B4-BE49-F238E27FC236}">
                <a16:creationId xmlns:a16="http://schemas.microsoft.com/office/drawing/2014/main" id="{1CECE6FB-8FC2-E0CB-0173-3F109B2B65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226" y="134897"/>
            <a:ext cx="718502" cy="74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9420DD7B-FF21-528E-C07B-E1ECAC27770A}"/>
              </a:ext>
            </a:extLst>
          </p:cNvPr>
          <p:cNvCxnSpPr>
            <a:cxnSpLocks/>
          </p:cNvCxnSpPr>
          <p:nvPr/>
        </p:nvCxnSpPr>
        <p:spPr>
          <a:xfrm flipH="1">
            <a:off x="1929618" y="0"/>
            <a:ext cx="1742136" cy="6950598"/>
          </a:xfrm>
          <a:prstGeom prst="line">
            <a:avLst/>
          </a:prstGeom>
          <a:ln w="19050">
            <a:solidFill>
              <a:srgbClr val="03645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142985B7-4E79-C7D5-1B69-E0B462F40BE2}"/>
              </a:ext>
            </a:extLst>
          </p:cNvPr>
          <p:cNvCxnSpPr>
            <a:cxnSpLocks/>
          </p:cNvCxnSpPr>
          <p:nvPr/>
        </p:nvCxnSpPr>
        <p:spPr>
          <a:xfrm>
            <a:off x="8520248" y="0"/>
            <a:ext cx="1666232" cy="6858001"/>
          </a:xfrm>
          <a:prstGeom prst="line">
            <a:avLst/>
          </a:prstGeom>
          <a:ln w="19050">
            <a:solidFill>
              <a:srgbClr val="03645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9698B22-6136-F9DA-0FAF-BD3A882E7293}"/>
              </a:ext>
            </a:extLst>
          </p:cNvPr>
          <p:cNvSpPr txBox="1"/>
          <p:nvPr/>
        </p:nvSpPr>
        <p:spPr>
          <a:xfrm>
            <a:off x="2749475" y="4183596"/>
            <a:ext cx="68620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>
                <a:latin typeface="Georgia Pro" panose="02040502050405020303" pitchFamily="18" charset="0"/>
                <a:cs typeface="Times New Roman" panose="02020603050405020304" pitchFamily="18" charset="0"/>
              </a:rPr>
              <a:t>GRAZIE PER </a:t>
            </a:r>
          </a:p>
          <a:p>
            <a:pPr algn="ctr"/>
            <a:r>
              <a:rPr lang="it-IT" sz="3200" b="1" dirty="0">
                <a:latin typeface="Georgia Pro" panose="02040502050405020303" pitchFamily="18" charset="0"/>
                <a:cs typeface="Times New Roman" panose="02020603050405020304" pitchFamily="18" charset="0"/>
              </a:rPr>
              <a:t>L’ATTENZIONE</a:t>
            </a:r>
            <a:endParaRPr lang="it-IT" sz="3600" b="1" dirty="0">
              <a:latin typeface="Georgia Pro" panose="020405020504050203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810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A4C506A-C9AC-D245-BCF1-BDF4E6809B0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4A3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7" name="Esagono 86">
            <a:extLst>
              <a:ext uri="{FF2B5EF4-FFF2-40B4-BE49-F238E27FC236}">
                <a16:creationId xmlns:a16="http://schemas.microsoft.com/office/drawing/2014/main" id="{3EDD3FC4-9D03-A345-1994-6A9BF3EB7BD5}"/>
              </a:ext>
            </a:extLst>
          </p:cNvPr>
          <p:cNvSpPr/>
          <p:nvPr/>
        </p:nvSpPr>
        <p:spPr>
          <a:xfrm rot="1281101">
            <a:off x="-654352" y="5324174"/>
            <a:ext cx="1838131" cy="1649250"/>
          </a:xfrm>
          <a:prstGeom prst="hexagon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2" name="Immagine 91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296698D3-B9E2-CD91-E895-85DE893309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6" y="5574958"/>
            <a:ext cx="906657" cy="906657"/>
          </a:xfrm>
          <a:prstGeom prst="rect">
            <a:avLst/>
          </a:prstGeom>
        </p:spPr>
      </p:pic>
      <p:grpSp>
        <p:nvGrpSpPr>
          <p:cNvPr id="101" name="Gruppo 100">
            <a:extLst>
              <a:ext uri="{FF2B5EF4-FFF2-40B4-BE49-F238E27FC236}">
                <a16:creationId xmlns:a16="http://schemas.microsoft.com/office/drawing/2014/main" id="{CCDE74F3-B3A4-213F-7325-D07ECD9E0935}"/>
              </a:ext>
            </a:extLst>
          </p:cNvPr>
          <p:cNvGrpSpPr/>
          <p:nvPr/>
        </p:nvGrpSpPr>
        <p:grpSpPr>
          <a:xfrm>
            <a:off x="1080745" y="4714014"/>
            <a:ext cx="1533565" cy="1430652"/>
            <a:chOff x="1182381" y="4747907"/>
            <a:chExt cx="1533565" cy="1430652"/>
          </a:xfr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grpSpPr>
        <p:sp>
          <p:nvSpPr>
            <p:cNvPr id="88" name="Esagono 87">
              <a:extLst>
                <a:ext uri="{FF2B5EF4-FFF2-40B4-BE49-F238E27FC236}">
                  <a16:creationId xmlns:a16="http://schemas.microsoft.com/office/drawing/2014/main" id="{0F07887E-24DD-3470-4096-885A12F33B5F}"/>
                </a:ext>
              </a:extLst>
            </p:cNvPr>
            <p:cNvSpPr/>
            <p:nvPr/>
          </p:nvSpPr>
          <p:spPr>
            <a:xfrm rot="1281101">
              <a:off x="1182381" y="4747907"/>
              <a:ext cx="1533565" cy="1430652"/>
            </a:xfrm>
            <a:prstGeom prst="hexagon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5" name="Immagine 94" descr="Immagine che contiene nero, oscurità&#10;&#10;Descrizione generata automaticamente">
              <a:extLst>
                <a:ext uri="{FF2B5EF4-FFF2-40B4-BE49-F238E27FC236}">
                  <a16:creationId xmlns:a16="http://schemas.microsoft.com/office/drawing/2014/main" id="{8944107A-83EB-F9CD-3E83-1944D4C13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2167" y="4984453"/>
              <a:ext cx="917997" cy="917997"/>
            </a:xfrm>
            <a:prstGeom prst="rect">
              <a:avLst/>
            </a:prstGeom>
            <a:noFill/>
          </p:spPr>
        </p:pic>
      </p:grpSp>
      <p:grpSp>
        <p:nvGrpSpPr>
          <p:cNvPr id="103" name="Gruppo 102">
            <a:extLst>
              <a:ext uri="{FF2B5EF4-FFF2-40B4-BE49-F238E27FC236}">
                <a16:creationId xmlns:a16="http://schemas.microsoft.com/office/drawing/2014/main" id="{A81F58C6-EA8A-2CC9-BCAD-63BA4481BEFC}"/>
              </a:ext>
            </a:extLst>
          </p:cNvPr>
          <p:cNvGrpSpPr/>
          <p:nvPr/>
        </p:nvGrpSpPr>
        <p:grpSpPr>
          <a:xfrm>
            <a:off x="2150503" y="5858485"/>
            <a:ext cx="1556652" cy="1357195"/>
            <a:chOff x="2406700" y="5810580"/>
            <a:chExt cx="1556652" cy="1357195"/>
          </a:xfr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grpSpPr>
        <p:sp>
          <p:nvSpPr>
            <p:cNvPr id="89" name="Esagono 88">
              <a:extLst>
                <a:ext uri="{FF2B5EF4-FFF2-40B4-BE49-F238E27FC236}">
                  <a16:creationId xmlns:a16="http://schemas.microsoft.com/office/drawing/2014/main" id="{7A3A3802-12ED-4C91-E6EF-ED4AA308FDFD}"/>
                </a:ext>
              </a:extLst>
            </p:cNvPr>
            <p:cNvSpPr/>
            <p:nvPr/>
          </p:nvSpPr>
          <p:spPr>
            <a:xfrm rot="1281101">
              <a:off x="2406700" y="5810580"/>
              <a:ext cx="1556652" cy="1357195"/>
            </a:xfrm>
            <a:prstGeom prst="hexagon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6" name="Immagine 95" descr="Immagine che contiene nero, oscurità&#10;&#10;Descrizione generata automaticamente">
              <a:extLst>
                <a:ext uri="{FF2B5EF4-FFF2-40B4-BE49-F238E27FC236}">
                  <a16:creationId xmlns:a16="http://schemas.microsoft.com/office/drawing/2014/main" id="{C03A106E-773E-73CC-6AF6-A9CA431FA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6974" y="5899706"/>
              <a:ext cx="864594" cy="864594"/>
            </a:xfrm>
            <a:prstGeom prst="rect">
              <a:avLst/>
            </a:prstGeom>
            <a:noFill/>
          </p:spPr>
        </p:pic>
      </p:grpSp>
      <p:grpSp>
        <p:nvGrpSpPr>
          <p:cNvPr id="102" name="Gruppo 101">
            <a:extLst>
              <a:ext uri="{FF2B5EF4-FFF2-40B4-BE49-F238E27FC236}">
                <a16:creationId xmlns:a16="http://schemas.microsoft.com/office/drawing/2014/main" id="{BFD501BB-37F1-366F-CCE1-AB3B22789F8F}"/>
              </a:ext>
            </a:extLst>
          </p:cNvPr>
          <p:cNvGrpSpPr/>
          <p:nvPr/>
        </p:nvGrpSpPr>
        <p:grpSpPr>
          <a:xfrm>
            <a:off x="2598837" y="4279957"/>
            <a:ext cx="1620125" cy="1382874"/>
            <a:chOff x="2912856" y="4207927"/>
            <a:chExt cx="1620125" cy="1382874"/>
          </a:xfr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grpSpPr>
        <p:sp>
          <p:nvSpPr>
            <p:cNvPr id="90" name="Esagono 89">
              <a:extLst>
                <a:ext uri="{FF2B5EF4-FFF2-40B4-BE49-F238E27FC236}">
                  <a16:creationId xmlns:a16="http://schemas.microsoft.com/office/drawing/2014/main" id="{FCE1FF6E-720B-205B-55B7-FAA6C7618929}"/>
                </a:ext>
              </a:extLst>
            </p:cNvPr>
            <p:cNvSpPr/>
            <p:nvPr/>
          </p:nvSpPr>
          <p:spPr>
            <a:xfrm rot="1281101">
              <a:off x="2912856" y="4207927"/>
              <a:ext cx="1620125" cy="1382874"/>
            </a:xfrm>
            <a:prstGeom prst="hexagon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7" name="Immagine 96" descr="Immagine che contiene nero, oscurità&#10;&#10;Descrizione generata automaticamente">
              <a:extLst>
                <a:ext uri="{FF2B5EF4-FFF2-40B4-BE49-F238E27FC236}">
                  <a16:creationId xmlns:a16="http://schemas.microsoft.com/office/drawing/2014/main" id="{540D4C38-5EEC-CB72-F94C-0F4E19688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6231" y="4397628"/>
              <a:ext cx="912333" cy="912333"/>
            </a:xfrm>
            <a:prstGeom prst="rect">
              <a:avLst/>
            </a:prstGeom>
            <a:noFill/>
          </p:spPr>
        </p:pic>
      </p:grpSp>
      <p:grpSp>
        <p:nvGrpSpPr>
          <p:cNvPr id="104" name="Gruppo 103">
            <a:extLst>
              <a:ext uri="{FF2B5EF4-FFF2-40B4-BE49-F238E27FC236}">
                <a16:creationId xmlns:a16="http://schemas.microsoft.com/office/drawing/2014/main" id="{F0F492F5-D1FA-C565-6189-EAE8F2349BA4}"/>
              </a:ext>
            </a:extLst>
          </p:cNvPr>
          <p:cNvGrpSpPr/>
          <p:nvPr/>
        </p:nvGrpSpPr>
        <p:grpSpPr>
          <a:xfrm>
            <a:off x="3716715" y="5485581"/>
            <a:ext cx="1539671" cy="1400636"/>
            <a:chOff x="4215258" y="5509921"/>
            <a:chExt cx="1539671" cy="1400636"/>
          </a:xfr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grpSpPr>
        <p:sp>
          <p:nvSpPr>
            <p:cNvPr id="91" name="Esagono 90">
              <a:extLst>
                <a:ext uri="{FF2B5EF4-FFF2-40B4-BE49-F238E27FC236}">
                  <a16:creationId xmlns:a16="http://schemas.microsoft.com/office/drawing/2014/main" id="{BF58AA99-0BC9-A00A-AC4F-68E150BDAB53}"/>
                </a:ext>
              </a:extLst>
            </p:cNvPr>
            <p:cNvSpPr/>
            <p:nvPr/>
          </p:nvSpPr>
          <p:spPr>
            <a:xfrm rot="1281101">
              <a:off x="4215258" y="5509921"/>
              <a:ext cx="1539671" cy="1400636"/>
            </a:xfrm>
            <a:prstGeom prst="hexagon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8" name="Immagine 97" descr="Immagine che contiene nero, oscurità&#10;&#10;Descrizione generata automaticamente">
              <a:extLst>
                <a:ext uri="{FF2B5EF4-FFF2-40B4-BE49-F238E27FC236}">
                  <a16:creationId xmlns:a16="http://schemas.microsoft.com/office/drawing/2014/main" id="{456896E1-0CC0-423F-8DE9-4A37D04DB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8551" y="5721484"/>
              <a:ext cx="894430" cy="894430"/>
            </a:xfrm>
            <a:prstGeom prst="rect">
              <a:avLst/>
            </a:prstGeom>
            <a:noFill/>
          </p:spPr>
        </p:pic>
      </p:grpSp>
      <p:sp>
        <p:nvSpPr>
          <p:cNvPr id="99" name="Esagono 98">
            <a:extLst>
              <a:ext uri="{FF2B5EF4-FFF2-40B4-BE49-F238E27FC236}">
                <a16:creationId xmlns:a16="http://schemas.microsoft.com/office/drawing/2014/main" id="{248CC8CB-4AC3-C8AA-6DEE-C12F84D78C00}"/>
              </a:ext>
            </a:extLst>
          </p:cNvPr>
          <p:cNvSpPr/>
          <p:nvPr/>
        </p:nvSpPr>
        <p:spPr>
          <a:xfrm rot="1281101">
            <a:off x="-185308" y="3723276"/>
            <a:ext cx="1571006" cy="1461175"/>
          </a:xfrm>
          <a:prstGeom prst="hexagon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scene3d>
            <a:camera prst="orthographicFront"/>
            <a:lightRig rig="threePt" dir="t"/>
          </a:scene3d>
          <a:sp3d prstMaterial="dkEdge"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00" name="Immagine 99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1BE4B1E5-F196-6536-3A74-4D0D902963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33" y="3942477"/>
            <a:ext cx="961026" cy="961026"/>
          </a:xfrm>
          <a:prstGeom prst="rect">
            <a:avLst/>
          </a:prstGeom>
        </p:spPr>
      </p:pic>
      <p:pic>
        <p:nvPicPr>
          <p:cNvPr id="110" name="Immagine 109">
            <a:extLst>
              <a:ext uri="{FF2B5EF4-FFF2-40B4-BE49-F238E27FC236}">
                <a16:creationId xmlns:a16="http://schemas.microsoft.com/office/drawing/2014/main" id="{1F080365-FFD7-C81D-010C-B747FA6C27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9290" y="1551052"/>
            <a:ext cx="3335148" cy="19050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12" name="Esagono 111">
            <a:extLst>
              <a:ext uri="{FF2B5EF4-FFF2-40B4-BE49-F238E27FC236}">
                <a16:creationId xmlns:a16="http://schemas.microsoft.com/office/drawing/2014/main" id="{63070BAE-A858-B119-5182-1FF0EB886701}"/>
              </a:ext>
            </a:extLst>
          </p:cNvPr>
          <p:cNvSpPr/>
          <p:nvPr/>
        </p:nvSpPr>
        <p:spPr>
          <a:xfrm rot="1281101">
            <a:off x="4316251" y="3992330"/>
            <a:ext cx="1539671" cy="1400636"/>
          </a:xfrm>
          <a:prstGeom prst="hexagon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5" name="Immagine 114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0D38ECB8-A3A6-2DF6-833C-BC1DBCA1032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063" y="4202705"/>
            <a:ext cx="912333" cy="912333"/>
          </a:xfrm>
          <a:prstGeom prst="rect">
            <a:avLst/>
          </a:prstGeom>
        </p:spPr>
      </p:pic>
      <p:grpSp>
        <p:nvGrpSpPr>
          <p:cNvPr id="33" name="Gruppo 32">
            <a:extLst>
              <a:ext uri="{FF2B5EF4-FFF2-40B4-BE49-F238E27FC236}">
                <a16:creationId xmlns:a16="http://schemas.microsoft.com/office/drawing/2014/main" id="{6C9EAB63-875C-3848-308F-88C23E45839D}"/>
              </a:ext>
            </a:extLst>
          </p:cNvPr>
          <p:cNvGrpSpPr/>
          <p:nvPr/>
        </p:nvGrpSpPr>
        <p:grpSpPr>
          <a:xfrm>
            <a:off x="6638067" y="1385547"/>
            <a:ext cx="5640876" cy="5096068"/>
            <a:chOff x="6706881" y="3168525"/>
            <a:chExt cx="5640876" cy="5096068"/>
          </a:xfrm>
        </p:grpSpPr>
        <p:grpSp>
          <p:nvGrpSpPr>
            <p:cNvPr id="21" name="Gruppo 20">
              <a:extLst>
                <a:ext uri="{FF2B5EF4-FFF2-40B4-BE49-F238E27FC236}">
                  <a16:creationId xmlns:a16="http://schemas.microsoft.com/office/drawing/2014/main" id="{76642DBB-3414-47A2-AD63-2BC0D66D2EAC}"/>
                </a:ext>
              </a:extLst>
            </p:cNvPr>
            <p:cNvGrpSpPr/>
            <p:nvPr/>
          </p:nvGrpSpPr>
          <p:grpSpPr>
            <a:xfrm>
              <a:off x="6708957" y="3177484"/>
              <a:ext cx="5638800" cy="1602737"/>
              <a:chOff x="6711033" y="1444253"/>
              <a:chExt cx="5638800" cy="1602737"/>
            </a:xfrm>
          </p:grpSpPr>
          <p:grpSp>
            <p:nvGrpSpPr>
              <p:cNvPr id="5" name="Gruppo 4">
                <a:extLst>
                  <a:ext uri="{FF2B5EF4-FFF2-40B4-BE49-F238E27FC236}">
                    <a16:creationId xmlns:a16="http://schemas.microsoft.com/office/drawing/2014/main" id="{41179D17-1808-595D-FCAF-0970A006465B}"/>
                  </a:ext>
                </a:extLst>
              </p:cNvPr>
              <p:cNvGrpSpPr/>
              <p:nvPr/>
            </p:nvGrpSpPr>
            <p:grpSpPr>
              <a:xfrm>
                <a:off x="6711033" y="1444253"/>
                <a:ext cx="5638800" cy="1602737"/>
                <a:chOff x="6729046" y="1670745"/>
                <a:chExt cx="5638800" cy="1602737"/>
              </a:xfrm>
            </p:grpSpPr>
            <p:sp>
              <p:nvSpPr>
                <p:cNvPr id="2" name="Rettangolo con angoli arrotondati 1">
                  <a:extLst>
                    <a:ext uri="{FF2B5EF4-FFF2-40B4-BE49-F238E27FC236}">
                      <a16:creationId xmlns:a16="http://schemas.microsoft.com/office/drawing/2014/main" id="{833F9D16-DE57-6097-9BBB-AC5AEC10B672}"/>
                    </a:ext>
                  </a:extLst>
                </p:cNvPr>
                <p:cNvSpPr/>
                <p:nvPr/>
              </p:nvSpPr>
              <p:spPr>
                <a:xfrm>
                  <a:off x="6729046" y="1670745"/>
                  <a:ext cx="5638800" cy="1602737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3" name="Rettangolo con angoli arrotondati 2">
                  <a:extLst>
                    <a:ext uri="{FF2B5EF4-FFF2-40B4-BE49-F238E27FC236}">
                      <a16:creationId xmlns:a16="http://schemas.microsoft.com/office/drawing/2014/main" id="{6E717591-17DA-FDC7-0BB7-841B606264E5}"/>
                    </a:ext>
                  </a:extLst>
                </p:cNvPr>
                <p:cNvSpPr/>
                <p:nvPr/>
              </p:nvSpPr>
              <p:spPr>
                <a:xfrm>
                  <a:off x="6840414" y="1670745"/>
                  <a:ext cx="5527432" cy="1602737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accent3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</p:grpSp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20BD4CC3-1642-A94E-F1C6-9A55C07AF4EA}"/>
                  </a:ext>
                </a:extLst>
              </p:cNvPr>
              <p:cNvSpPr txBox="1"/>
              <p:nvPr/>
            </p:nvSpPr>
            <p:spPr>
              <a:xfrm>
                <a:off x="7154914" y="1851943"/>
                <a:ext cx="4746885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it-IT" sz="1400" dirty="0">
                    <a:latin typeface="Georgia Pro" panose="02040502050405020303" pitchFamily="18" charset="0"/>
                  </a:rPr>
                  <a:t>Le terre rare includono il gruppo dei lantanidi, lo scandio e l’ittrio, elementi caratterizzati da proprietà chimiche molto simili grazie alla loro configurazione elettronica</a:t>
                </a:r>
                <a:r>
                  <a:rPr lang="it-IT" sz="1600" dirty="0">
                    <a:latin typeface="Georgia Pro" panose="02040502050405020303" pitchFamily="18" charset="0"/>
                  </a:rPr>
                  <a:t>.</a:t>
                </a:r>
              </a:p>
            </p:txBody>
          </p:sp>
        </p:grpSp>
        <p:grpSp>
          <p:nvGrpSpPr>
            <p:cNvPr id="20" name="Gruppo 19">
              <a:extLst>
                <a:ext uri="{FF2B5EF4-FFF2-40B4-BE49-F238E27FC236}">
                  <a16:creationId xmlns:a16="http://schemas.microsoft.com/office/drawing/2014/main" id="{4A10A099-042E-8426-AD61-FF5616A405CC}"/>
                </a:ext>
              </a:extLst>
            </p:cNvPr>
            <p:cNvGrpSpPr/>
            <p:nvPr/>
          </p:nvGrpSpPr>
          <p:grpSpPr>
            <a:xfrm>
              <a:off x="6706881" y="3168525"/>
              <a:ext cx="5640876" cy="3337714"/>
              <a:chOff x="6708957" y="1438901"/>
              <a:chExt cx="5640876" cy="3337714"/>
            </a:xfrm>
          </p:grpSpPr>
          <p:grpSp>
            <p:nvGrpSpPr>
              <p:cNvPr id="19" name="Gruppo 18">
                <a:extLst>
                  <a:ext uri="{FF2B5EF4-FFF2-40B4-BE49-F238E27FC236}">
                    <a16:creationId xmlns:a16="http://schemas.microsoft.com/office/drawing/2014/main" id="{4693B0C7-8983-6293-BD32-97D49DC9912E}"/>
                  </a:ext>
                </a:extLst>
              </p:cNvPr>
              <p:cNvGrpSpPr/>
              <p:nvPr/>
            </p:nvGrpSpPr>
            <p:grpSpPr>
              <a:xfrm>
                <a:off x="6711033" y="3173878"/>
                <a:ext cx="5638800" cy="1602737"/>
                <a:chOff x="6711033" y="3173878"/>
                <a:chExt cx="5638800" cy="1602737"/>
              </a:xfrm>
            </p:grpSpPr>
            <p:grpSp>
              <p:nvGrpSpPr>
                <p:cNvPr id="10" name="Gruppo 9">
                  <a:extLst>
                    <a:ext uri="{FF2B5EF4-FFF2-40B4-BE49-F238E27FC236}">
                      <a16:creationId xmlns:a16="http://schemas.microsoft.com/office/drawing/2014/main" id="{626BCFDA-0C55-280A-6E86-FF260145842E}"/>
                    </a:ext>
                  </a:extLst>
                </p:cNvPr>
                <p:cNvGrpSpPr/>
                <p:nvPr/>
              </p:nvGrpSpPr>
              <p:grpSpPr>
                <a:xfrm>
                  <a:off x="6711033" y="3173878"/>
                  <a:ext cx="5638800" cy="1602737"/>
                  <a:chOff x="6729046" y="1670745"/>
                  <a:chExt cx="5638800" cy="1602737"/>
                </a:xfrm>
              </p:grpSpPr>
              <p:sp>
                <p:nvSpPr>
                  <p:cNvPr id="11" name="Rettangolo con angoli arrotondati 10">
                    <a:extLst>
                      <a:ext uri="{FF2B5EF4-FFF2-40B4-BE49-F238E27FC236}">
                        <a16:creationId xmlns:a16="http://schemas.microsoft.com/office/drawing/2014/main" id="{93B93A1D-361C-07D3-DD7B-14D330ABD291}"/>
                      </a:ext>
                    </a:extLst>
                  </p:cNvPr>
                  <p:cNvSpPr/>
                  <p:nvPr/>
                </p:nvSpPr>
                <p:spPr>
                  <a:xfrm>
                    <a:off x="6729046" y="1670745"/>
                    <a:ext cx="5638800" cy="1602737"/>
                  </a:xfrm>
                  <a:prstGeom prst="round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2" name="Rettangolo con angoli arrotondati 11">
                    <a:extLst>
                      <a:ext uri="{FF2B5EF4-FFF2-40B4-BE49-F238E27FC236}">
                        <a16:creationId xmlns:a16="http://schemas.microsoft.com/office/drawing/2014/main" id="{45828024-0A8A-CED4-64DA-7735F8F1E6C9}"/>
                      </a:ext>
                    </a:extLst>
                  </p:cNvPr>
                  <p:cNvSpPr/>
                  <p:nvPr/>
                </p:nvSpPr>
                <p:spPr>
                  <a:xfrm>
                    <a:off x="6840414" y="1670745"/>
                    <a:ext cx="5527432" cy="1602737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0"/>
                          <a:lumOff val="100000"/>
                        </a:schemeClr>
                      </a:gs>
                      <a:gs pos="35000">
                        <a:schemeClr val="accent3">
                          <a:lumMod val="0"/>
                          <a:lumOff val="100000"/>
                        </a:schemeClr>
                      </a:gs>
                      <a:gs pos="100000">
                        <a:schemeClr val="accent3">
                          <a:lumMod val="100000"/>
                        </a:schemeClr>
                      </a:gs>
                    </a:gsLst>
                    <a:path path="circle">
                      <a:fillToRect l="50000" t="-80000" r="50000" b="180000"/>
                    </a:path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sp>
              <p:nvSpPr>
                <p:cNvPr id="14" name="CasellaDiTesto 13">
                  <a:extLst>
                    <a:ext uri="{FF2B5EF4-FFF2-40B4-BE49-F238E27FC236}">
                      <a16:creationId xmlns:a16="http://schemas.microsoft.com/office/drawing/2014/main" id="{81D99337-7A69-789E-009A-204BEFEC6050}"/>
                    </a:ext>
                  </a:extLst>
                </p:cNvPr>
                <p:cNvSpPr txBox="1"/>
                <p:nvPr/>
              </p:nvSpPr>
              <p:spPr>
                <a:xfrm>
                  <a:off x="7225682" y="3482354"/>
                  <a:ext cx="4746885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it-IT" sz="1400" dirty="0">
                      <a:latin typeface="Georgia Pro" panose="02040502050405020303" pitchFamily="18" charset="0"/>
                    </a:rPr>
                    <a:t>Le loro proprietà magnetiche e conduttive rendono le terre rare impiegabili in molteplici settori, dall’elettronica alla tecnologia, dalla produzione industriale alle energie rinnovabili.</a:t>
                  </a:r>
                </a:p>
              </p:txBody>
            </p:sp>
          </p:grpSp>
          <p:sp>
            <p:nvSpPr>
              <p:cNvPr id="16" name="Rettangolo con angoli arrotondati 15">
                <a:extLst>
                  <a:ext uri="{FF2B5EF4-FFF2-40B4-BE49-F238E27FC236}">
                    <a16:creationId xmlns:a16="http://schemas.microsoft.com/office/drawing/2014/main" id="{3737D077-7F9D-7BE2-8056-C2ABDCA60946}"/>
                  </a:ext>
                </a:extLst>
              </p:cNvPr>
              <p:cNvSpPr/>
              <p:nvPr/>
            </p:nvSpPr>
            <p:spPr>
              <a:xfrm>
                <a:off x="6708957" y="1438901"/>
                <a:ext cx="5638800" cy="1602737"/>
              </a:xfrm>
              <a:prstGeom prst="roundRect">
                <a:avLst/>
              </a:prstGeom>
              <a:solidFill>
                <a:schemeClr val="bg1">
                  <a:alpha val="5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  <p:grpSp>
          <p:nvGrpSpPr>
            <p:cNvPr id="26" name="Gruppo 25">
              <a:extLst>
                <a:ext uri="{FF2B5EF4-FFF2-40B4-BE49-F238E27FC236}">
                  <a16:creationId xmlns:a16="http://schemas.microsoft.com/office/drawing/2014/main" id="{2EF104F0-B267-649F-859E-6E899A144CD7}"/>
                </a:ext>
              </a:extLst>
            </p:cNvPr>
            <p:cNvGrpSpPr/>
            <p:nvPr/>
          </p:nvGrpSpPr>
          <p:grpSpPr>
            <a:xfrm>
              <a:off x="6706881" y="6650867"/>
              <a:ext cx="5640876" cy="1613726"/>
              <a:chOff x="6711033" y="4892514"/>
              <a:chExt cx="5640876" cy="1613726"/>
            </a:xfrm>
          </p:grpSpPr>
          <p:grpSp>
            <p:nvGrpSpPr>
              <p:cNvPr id="27" name="Gruppo 26">
                <a:extLst>
                  <a:ext uri="{FF2B5EF4-FFF2-40B4-BE49-F238E27FC236}">
                    <a16:creationId xmlns:a16="http://schemas.microsoft.com/office/drawing/2014/main" id="{B31D7B0F-88BA-CAE2-17BA-1399DF79666F}"/>
                  </a:ext>
                </a:extLst>
              </p:cNvPr>
              <p:cNvGrpSpPr/>
              <p:nvPr/>
            </p:nvGrpSpPr>
            <p:grpSpPr>
              <a:xfrm>
                <a:off x="6711033" y="4903503"/>
                <a:ext cx="5638800" cy="1602737"/>
                <a:chOff x="6711033" y="4903503"/>
                <a:chExt cx="5638800" cy="1602737"/>
              </a:xfrm>
            </p:grpSpPr>
            <p:grpSp>
              <p:nvGrpSpPr>
                <p:cNvPr id="29" name="Gruppo 28">
                  <a:extLst>
                    <a:ext uri="{FF2B5EF4-FFF2-40B4-BE49-F238E27FC236}">
                      <a16:creationId xmlns:a16="http://schemas.microsoft.com/office/drawing/2014/main" id="{7F87ADB0-43BD-DEED-D889-7E481A39B3D6}"/>
                    </a:ext>
                  </a:extLst>
                </p:cNvPr>
                <p:cNvGrpSpPr/>
                <p:nvPr/>
              </p:nvGrpSpPr>
              <p:grpSpPr>
                <a:xfrm>
                  <a:off x="6711033" y="4903503"/>
                  <a:ext cx="5638800" cy="1602737"/>
                  <a:chOff x="6729046" y="1670745"/>
                  <a:chExt cx="5638800" cy="1602737"/>
                </a:xfrm>
              </p:grpSpPr>
              <p:sp>
                <p:nvSpPr>
                  <p:cNvPr id="31" name="Rettangolo con angoli arrotondati 30">
                    <a:extLst>
                      <a:ext uri="{FF2B5EF4-FFF2-40B4-BE49-F238E27FC236}">
                        <a16:creationId xmlns:a16="http://schemas.microsoft.com/office/drawing/2014/main" id="{E46458C5-5F51-3B39-B3D7-CABD1F761C21}"/>
                      </a:ext>
                    </a:extLst>
                  </p:cNvPr>
                  <p:cNvSpPr/>
                  <p:nvPr/>
                </p:nvSpPr>
                <p:spPr>
                  <a:xfrm>
                    <a:off x="6729046" y="1670745"/>
                    <a:ext cx="5638800" cy="1602737"/>
                  </a:xfrm>
                  <a:prstGeom prst="round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32" name="Rettangolo con angoli arrotondati 31">
                    <a:extLst>
                      <a:ext uri="{FF2B5EF4-FFF2-40B4-BE49-F238E27FC236}">
                        <a16:creationId xmlns:a16="http://schemas.microsoft.com/office/drawing/2014/main" id="{2DCB3F24-116B-3919-7AEA-10FF4075A2DF}"/>
                      </a:ext>
                    </a:extLst>
                  </p:cNvPr>
                  <p:cNvSpPr/>
                  <p:nvPr/>
                </p:nvSpPr>
                <p:spPr>
                  <a:xfrm>
                    <a:off x="6840414" y="1670745"/>
                    <a:ext cx="5527432" cy="1602737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0"/>
                          <a:lumOff val="100000"/>
                        </a:schemeClr>
                      </a:gs>
                      <a:gs pos="35000">
                        <a:schemeClr val="accent3">
                          <a:lumMod val="0"/>
                          <a:lumOff val="100000"/>
                        </a:schemeClr>
                      </a:gs>
                      <a:gs pos="100000">
                        <a:schemeClr val="accent3">
                          <a:lumMod val="100000"/>
                        </a:schemeClr>
                      </a:gs>
                    </a:gsLst>
                    <a:path path="circle">
                      <a:fillToRect l="50000" t="-80000" r="50000" b="180000"/>
                    </a:path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sp>
              <p:nvSpPr>
                <p:cNvPr id="30" name="CasellaDiTesto 29">
                  <a:extLst>
                    <a:ext uri="{FF2B5EF4-FFF2-40B4-BE49-F238E27FC236}">
                      <a16:creationId xmlns:a16="http://schemas.microsoft.com/office/drawing/2014/main" id="{8DE40C79-ECD8-D128-B245-9F5633CC5AA9}"/>
                    </a:ext>
                  </a:extLst>
                </p:cNvPr>
                <p:cNvSpPr txBox="1"/>
                <p:nvPr/>
              </p:nvSpPr>
              <p:spPr>
                <a:xfrm>
                  <a:off x="7212674" y="5169250"/>
                  <a:ext cx="4746885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it-IT" sz="1400" dirty="0">
                      <a:latin typeface="Georgia Pro" panose="02040502050405020303" pitchFamily="18" charset="0"/>
                    </a:rPr>
                    <a:t>Esempi di applicazioni riguardano turbine eoliche e pannelli fotovoltaici, smartphone e computer, lampade, schermi, veicoli ibridi, fibre ottiche, apparecchiature mediche e sistemi laser e radar.</a:t>
                  </a:r>
                </a:p>
              </p:txBody>
            </p:sp>
          </p:grpSp>
          <p:sp>
            <p:nvSpPr>
              <p:cNvPr id="28" name="Rettangolo con angoli arrotondati 27">
                <a:extLst>
                  <a:ext uri="{FF2B5EF4-FFF2-40B4-BE49-F238E27FC236}">
                    <a16:creationId xmlns:a16="http://schemas.microsoft.com/office/drawing/2014/main" id="{1D7AFBE0-9147-7802-E091-E65D71B40F97}"/>
                  </a:ext>
                </a:extLst>
              </p:cNvPr>
              <p:cNvSpPr/>
              <p:nvPr/>
            </p:nvSpPr>
            <p:spPr>
              <a:xfrm>
                <a:off x="6713109" y="4892514"/>
                <a:ext cx="5638800" cy="1602737"/>
              </a:xfrm>
              <a:prstGeom prst="roundRect">
                <a:avLst/>
              </a:prstGeom>
              <a:solidFill>
                <a:schemeClr val="bg1">
                  <a:alpha val="5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571B2B2D-0B50-AD7D-9A77-D975E7207662}"/>
              </a:ext>
            </a:extLst>
          </p:cNvPr>
          <p:cNvGrpSpPr/>
          <p:nvPr/>
        </p:nvGrpSpPr>
        <p:grpSpPr>
          <a:xfrm>
            <a:off x="166236" y="183631"/>
            <a:ext cx="8930962" cy="707886"/>
            <a:chOff x="166236" y="183631"/>
            <a:chExt cx="8930962" cy="707886"/>
          </a:xfrm>
        </p:grpSpPr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45791878-F7D4-4F02-E18A-D8C3249ED454}"/>
                </a:ext>
              </a:extLst>
            </p:cNvPr>
            <p:cNvSpPr txBox="1"/>
            <p:nvPr/>
          </p:nvSpPr>
          <p:spPr>
            <a:xfrm>
              <a:off x="811677" y="183631"/>
              <a:ext cx="82855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solidFill>
                    <a:schemeClr val="bg1"/>
                  </a:solidFill>
                  <a:latin typeface="Georgia Pro" panose="02040502050405020303" pitchFamily="18" charset="0"/>
                  <a:cs typeface="Times New Roman" panose="02020603050405020304" pitchFamily="18" charset="0"/>
                </a:rPr>
                <a:t>TERRE RARE</a:t>
              </a:r>
            </a:p>
            <a:p>
              <a:r>
                <a:rPr lang="it-IT" sz="1600" dirty="0">
                  <a:solidFill>
                    <a:schemeClr val="bg1"/>
                  </a:solidFill>
                  <a:latin typeface="Georgia Pro" panose="02040502050405020303" pitchFamily="18" charset="0"/>
                  <a:cs typeface="Times New Roman" panose="02020603050405020304" pitchFamily="18" charset="0"/>
                </a:rPr>
                <a:t>Caratteristiche e applicazioni</a:t>
              </a:r>
              <a:endParaRPr lang="it-IT" sz="2800" dirty="0">
                <a:latin typeface="Georgia Pro" panose="02040502050405020303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2" name="Immagine 21" descr="Immagine che contiene Carattere, testo, Elementi grafici, grafica&#10;&#10;Descrizione generata automaticamente">
              <a:extLst>
                <a:ext uri="{FF2B5EF4-FFF2-40B4-BE49-F238E27FC236}">
                  <a16:creationId xmlns:a16="http://schemas.microsoft.com/office/drawing/2014/main" id="{3DC5CF49-F9AD-AF2B-0465-DA3FD382C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236" y="244750"/>
              <a:ext cx="575592" cy="600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6500996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A4C506A-C9AC-D245-BCF1-BDF4E6809B0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4A3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7" name="Esagono 86">
            <a:extLst>
              <a:ext uri="{FF2B5EF4-FFF2-40B4-BE49-F238E27FC236}">
                <a16:creationId xmlns:a16="http://schemas.microsoft.com/office/drawing/2014/main" id="{3EDD3FC4-9D03-A345-1994-6A9BF3EB7BD5}"/>
              </a:ext>
            </a:extLst>
          </p:cNvPr>
          <p:cNvSpPr/>
          <p:nvPr/>
        </p:nvSpPr>
        <p:spPr>
          <a:xfrm rot="1281101">
            <a:off x="-654352" y="5324174"/>
            <a:ext cx="1838131" cy="1649250"/>
          </a:xfrm>
          <a:prstGeom prst="hexagon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2" name="Immagine 91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296698D3-B9E2-CD91-E895-85DE893309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6" y="5574958"/>
            <a:ext cx="906657" cy="906657"/>
          </a:xfrm>
          <a:prstGeom prst="rect">
            <a:avLst/>
          </a:prstGeom>
        </p:spPr>
      </p:pic>
      <p:grpSp>
        <p:nvGrpSpPr>
          <p:cNvPr id="101" name="Gruppo 100">
            <a:extLst>
              <a:ext uri="{FF2B5EF4-FFF2-40B4-BE49-F238E27FC236}">
                <a16:creationId xmlns:a16="http://schemas.microsoft.com/office/drawing/2014/main" id="{CCDE74F3-B3A4-213F-7325-D07ECD9E0935}"/>
              </a:ext>
            </a:extLst>
          </p:cNvPr>
          <p:cNvGrpSpPr/>
          <p:nvPr/>
        </p:nvGrpSpPr>
        <p:grpSpPr>
          <a:xfrm>
            <a:off x="1080745" y="4714014"/>
            <a:ext cx="1533565" cy="1430652"/>
            <a:chOff x="1182381" y="4747907"/>
            <a:chExt cx="1533565" cy="1430652"/>
          </a:xfr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grpSpPr>
        <p:sp>
          <p:nvSpPr>
            <p:cNvPr id="88" name="Esagono 87">
              <a:extLst>
                <a:ext uri="{FF2B5EF4-FFF2-40B4-BE49-F238E27FC236}">
                  <a16:creationId xmlns:a16="http://schemas.microsoft.com/office/drawing/2014/main" id="{0F07887E-24DD-3470-4096-885A12F33B5F}"/>
                </a:ext>
              </a:extLst>
            </p:cNvPr>
            <p:cNvSpPr/>
            <p:nvPr/>
          </p:nvSpPr>
          <p:spPr>
            <a:xfrm rot="1281101">
              <a:off x="1182381" y="4747907"/>
              <a:ext cx="1533565" cy="1430652"/>
            </a:xfrm>
            <a:prstGeom prst="hexagon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5" name="Immagine 94" descr="Immagine che contiene nero, oscurità&#10;&#10;Descrizione generata automaticamente">
              <a:extLst>
                <a:ext uri="{FF2B5EF4-FFF2-40B4-BE49-F238E27FC236}">
                  <a16:creationId xmlns:a16="http://schemas.microsoft.com/office/drawing/2014/main" id="{8944107A-83EB-F9CD-3E83-1944D4C13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2167" y="4984453"/>
              <a:ext cx="917997" cy="917997"/>
            </a:xfrm>
            <a:prstGeom prst="rect">
              <a:avLst/>
            </a:prstGeom>
            <a:noFill/>
          </p:spPr>
        </p:pic>
      </p:grpSp>
      <p:grpSp>
        <p:nvGrpSpPr>
          <p:cNvPr id="103" name="Gruppo 102">
            <a:extLst>
              <a:ext uri="{FF2B5EF4-FFF2-40B4-BE49-F238E27FC236}">
                <a16:creationId xmlns:a16="http://schemas.microsoft.com/office/drawing/2014/main" id="{A81F58C6-EA8A-2CC9-BCAD-63BA4481BEFC}"/>
              </a:ext>
            </a:extLst>
          </p:cNvPr>
          <p:cNvGrpSpPr/>
          <p:nvPr/>
        </p:nvGrpSpPr>
        <p:grpSpPr>
          <a:xfrm>
            <a:off x="2150503" y="5858485"/>
            <a:ext cx="1556652" cy="1357195"/>
            <a:chOff x="2406700" y="5810580"/>
            <a:chExt cx="1556652" cy="1357195"/>
          </a:xfr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grpSpPr>
        <p:sp>
          <p:nvSpPr>
            <p:cNvPr id="89" name="Esagono 88">
              <a:extLst>
                <a:ext uri="{FF2B5EF4-FFF2-40B4-BE49-F238E27FC236}">
                  <a16:creationId xmlns:a16="http://schemas.microsoft.com/office/drawing/2014/main" id="{7A3A3802-12ED-4C91-E6EF-ED4AA308FDFD}"/>
                </a:ext>
              </a:extLst>
            </p:cNvPr>
            <p:cNvSpPr/>
            <p:nvPr/>
          </p:nvSpPr>
          <p:spPr>
            <a:xfrm rot="1281101">
              <a:off x="2406700" y="5810580"/>
              <a:ext cx="1556652" cy="1357195"/>
            </a:xfrm>
            <a:prstGeom prst="hexagon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6" name="Immagine 95" descr="Immagine che contiene nero, oscurità&#10;&#10;Descrizione generata automaticamente">
              <a:extLst>
                <a:ext uri="{FF2B5EF4-FFF2-40B4-BE49-F238E27FC236}">
                  <a16:creationId xmlns:a16="http://schemas.microsoft.com/office/drawing/2014/main" id="{C03A106E-773E-73CC-6AF6-A9CA431FA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6974" y="5899706"/>
              <a:ext cx="864594" cy="864594"/>
            </a:xfrm>
            <a:prstGeom prst="rect">
              <a:avLst/>
            </a:prstGeom>
            <a:noFill/>
          </p:spPr>
        </p:pic>
      </p:grpSp>
      <p:grpSp>
        <p:nvGrpSpPr>
          <p:cNvPr id="102" name="Gruppo 101">
            <a:extLst>
              <a:ext uri="{FF2B5EF4-FFF2-40B4-BE49-F238E27FC236}">
                <a16:creationId xmlns:a16="http://schemas.microsoft.com/office/drawing/2014/main" id="{BFD501BB-37F1-366F-CCE1-AB3B22789F8F}"/>
              </a:ext>
            </a:extLst>
          </p:cNvPr>
          <p:cNvGrpSpPr/>
          <p:nvPr/>
        </p:nvGrpSpPr>
        <p:grpSpPr>
          <a:xfrm>
            <a:off x="2598837" y="4279957"/>
            <a:ext cx="1620125" cy="1382874"/>
            <a:chOff x="2912856" y="4207927"/>
            <a:chExt cx="1620125" cy="1382874"/>
          </a:xfr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grpSpPr>
        <p:sp>
          <p:nvSpPr>
            <p:cNvPr id="90" name="Esagono 89">
              <a:extLst>
                <a:ext uri="{FF2B5EF4-FFF2-40B4-BE49-F238E27FC236}">
                  <a16:creationId xmlns:a16="http://schemas.microsoft.com/office/drawing/2014/main" id="{FCE1FF6E-720B-205B-55B7-FAA6C7618929}"/>
                </a:ext>
              </a:extLst>
            </p:cNvPr>
            <p:cNvSpPr/>
            <p:nvPr/>
          </p:nvSpPr>
          <p:spPr>
            <a:xfrm rot="1281101">
              <a:off x="2912856" y="4207927"/>
              <a:ext cx="1620125" cy="1382874"/>
            </a:xfrm>
            <a:prstGeom prst="hexagon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7" name="Immagine 96" descr="Immagine che contiene nero, oscurità&#10;&#10;Descrizione generata automaticamente">
              <a:extLst>
                <a:ext uri="{FF2B5EF4-FFF2-40B4-BE49-F238E27FC236}">
                  <a16:creationId xmlns:a16="http://schemas.microsoft.com/office/drawing/2014/main" id="{540D4C38-5EEC-CB72-F94C-0F4E19688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6231" y="4397628"/>
              <a:ext cx="912333" cy="912333"/>
            </a:xfrm>
            <a:prstGeom prst="rect">
              <a:avLst/>
            </a:prstGeom>
            <a:noFill/>
          </p:spPr>
        </p:pic>
      </p:grpSp>
      <p:grpSp>
        <p:nvGrpSpPr>
          <p:cNvPr id="104" name="Gruppo 103">
            <a:extLst>
              <a:ext uri="{FF2B5EF4-FFF2-40B4-BE49-F238E27FC236}">
                <a16:creationId xmlns:a16="http://schemas.microsoft.com/office/drawing/2014/main" id="{F0F492F5-D1FA-C565-6189-EAE8F2349BA4}"/>
              </a:ext>
            </a:extLst>
          </p:cNvPr>
          <p:cNvGrpSpPr/>
          <p:nvPr/>
        </p:nvGrpSpPr>
        <p:grpSpPr>
          <a:xfrm>
            <a:off x="3716715" y="5485581"/>
            <a:ext cx="1539671" cy="1400636"/>
            <a:chOff x="4215258" y="5509921"/>
            <a:chExt cx="1539671" cy="1400636"/>
          </a:xfr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grpSpPr>
        <p:sp>
          <p:nvSpPr>
            <p:cNvPr id="91" name="Esagono 90">
              <a:extLst>
                <a:ext uri="{FF2B5EF4-FFF2-40B4-BE49-F238E27FC236}">
                  <a16:creationId xmlns:a16="http://schemas.microsoft.com/office/drawing/2014/main" id="{BF58AA99-0BC9-A00A-AC4F-68E150BDAB53}"/>
                </a:ext>
              </a:extLst>
            </p:cNvPr>
            <p:cNvSpPr/>
            <p:nvPr/>
          </p:nvSpPr>
          <p:spPr>
            <a:xfrm rot="1281101">
              <a:off x="4215258" y="5509921"/>
              <a:ext cx="1539671" cy="1400636"/>
            </a:xfrm>
            <a:prstGeom prst="hexagon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98" name="Immagine 97" descr="Immagine che contiene nero, oscurità&#10;&#10;Descrizione generata automaticamente">
              <a:extLst>
                <a:ext uri="{FF2B5EF4-FFF2-40B4-BE49-F238E27FC236}">
                  <a16:creationId xmlns:a16="http://schemas.microsoft.com/office/drawing/2014/main" id="{456896E1-0CC0-423F-8DE9-4A37D04DB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8551" y="5721484"/>
              <a:ext cx="894430" cy="894430"/>
            </a:xfrm>
            <a:prstGeom prst="rect">
              <a:avLst/>
            </a:prstGeom>
            <a:noFill/>
          </p:spPr>
        </p:pic>
      </p:grpSp>
      <p:sp>
        <p:nvSpPr>
          <p:cNvPr id="99" name="Esagono 98">
            <a:extLst>
              <a:ext uri="{FF2B5EF4-FFF2-40B4-BE49-F238E27FC236}">
                <a16:creationId xmlns:a16="http://schemas.microsoft.com/office/drawing/2014/main" id="{248CC8CB-4AC3-C8AA-6DEE-C12F84D78C00}"/>
              </a:ext>
            </a:extLst>
          </p:cNvPr>
          <p:cNvSpPr/>
          <p:nvPr/>
        </p:nvSpPr>
        <p:spPr>
          <a:xfrm rot="1281101">
            <a:off x="-185308" y="3723276"/>
            <a:ext cx="1571006" cy="1461175"/>
          </a:xfrm>
          <a:prstGeom prst="hexagon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scene3d>
            <a:camera prst="orthographicFront"/>
            <a:lightRig rig="threePt" dir="t"/>
          </a:scene3d>
          <a:sp3d prstMaterial="dkEdge"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00" name="Immagine 99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1BE4B1E5-F196-6536-3A74-4D0D902963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33" y="3942477"/>
            <a:ext cx="961026" cy="961026"/>
          </a:xfrm>
          <a:prstGeom prst="rect">
            <a:avLst/>
          </a:prstGeom>
        </p:spPr>
      </p:pic>
      <p:pic>
        <p:nvPicPr>
          <p:cNvPr id="110" name="Immagine 109">
            <a:extLst>
              <a:ext uri="{FF2B5EF4-FFF2-40B4-BE49-F238E27FC236}">
                <a16:creationId xmlns:a16="http://schemas.microsoft.com/office/drawing/2014/main" id="{1F080365-FFD7-C81D-010C-B747FA6C27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9290" y="1551052"/>
            <a:ext cx="3335148" cy="19050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12" name="Esagono 111">
            <a:extLst>
              <a:ext uri="{FF2B5EF4-FFF2-40B4-BE49-F238E27FC236}">
                <a16:creationId xmlns:a16="http://schemas.microsoft.com/office/drawing/2014/main" id="{63070BAE-A858-B119-5182-1FF0EB886701}"/>
              </a:ext>
            </a:extLst>
          </p:cNvPr>
          <p:cNvSpPr/>
          <p:nvPr/>
        </p:nvSpPr>
        <p:spPr>
          <a:xfrm rot="1281101">
            <a:off x="4316251" y="3992330"/>
            <a:ext cx="1539671" cy="1400636"/>
          </a:xfrm>
          <a:prstGeom prst="hexagon">
            <a:avLst/>
          </a:prstGeom>
          <a:gradFill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5" name="Immagine 114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0D38ECB8-A3A6-2DF6-833C-BC1DBCA1032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063" y="4202705"/>
            <a:ext cx="912333" cy="912333"/>
          </a:xfrm>
          <a:prstGeom prst="rect">
            <a:avLst/>
          </a:prstGeom>
        </p:spPr>
      </p:pic>
      <p:grpSp>
        <p:nvGrpSpPr>
          <p:cNvPr id="33" name="Gruppo 32">
            <a:extLst>
              <a:ext uri="{FF2B5EF4-FFF2-40B4-BE49-F238E27FC236}">
                <a16:creationId xmlns:a16="http://schemas.microsoft.com/office/drawing/2014/main" id="{6C9EAB63-875C-3848-308F-88C23E45839D}"/>
              </a:ext>
            </a:extLst>
          </p:cNvPr>
          <p:cNvGrpSpPr/>
          <p:nvPr/>
        </p:nvGrpSpPr>
        <p:grpSpPr>
          <a:xfrm>
            <a:off x="6722932" y="-2718115"/>
            <a:ext cx="5642952" cy="5087110"/>
            <a:chOff x="6704805" y="3177483"/>
            <a:chExt cx="5642952" cy="5087110"/>
          </a:xfrm>
        </p:grpSpPr>
        <p:grpSp>
          <p:nvGrpSpPr>
            <p:cNvPr id="21" name="Gruppo 20">
              <a:extLst>
                <a:ext uri="{FF2B5EF4-FFF2-40B4-BE49-F238E27FC236}">
                  <a16:creationId xmlns:a16="http://schemas.microsoft.com/office/drawing/2014/main" id="{76642DBB-3414-47A2-AD63-2BC0D66D2EAC}"/>
                </a:ext>
              </a:extLst>
            </p:cNvPr>
            <p:cNvGrpSpPr/>
            <p:nvPr/>
          </p:nvGrpSpPr>
          <p:grpSpPr>
            <a:xfrm>
              <a:off x="6708957" y="3177484"/>
              <a:ext cx="5638800" cy="1602737"/>
              <a:chOff x="6711033" y="1444253"/>
              <a:chExt cx="5638800" cy="1602737"/>
            </a:xfrm>
          </p:grpSpPr>
          <p:grpSp>
            <p:nvGrpSpPr>
              <p:cNvPr id="5" name="Gruppo 4">
                <a:extLst>
                  <a:ext uri="{FF2B5EF4-FFF2-40B4-BE49-F238E27FC236}">
                    <a16:creationId xmlns:a16="http://schemas.microsoft.com/office/drawing/2014/main" id="{41179D17-1808-595D-FCAF-0970A006465B}"/>
                  </a:ext>
                </a:extLst>
              </p:cNvPr>
              <p:cNvGrpSpPr/>
              <p:nvPr/>
            </p:nvGrpSpPr>
            <p:grpSpPr>
              <a:xfrm>
                <a:off x="6711033" y="1444253"/>
                <a:ext cx="5638800" cy="1602737"/>
                <a:chOff x="6729046" y="1670745"/>
                <a:chExt cx="5638800" cy="1602737"/>
              </a:xfrm>
            </p:grpSpPr>
            <p:sp>
              <p:nvSpPr>
                <p:cNvPr id="2" name="Rettangolo con angoli arrotondati 1">
                  <a:extLst>
                    <a:ext uri="{FF2B5EF4-FFF2-40B4-BE49-F238E27FC236}">
                      <a16:creationId xmlns:a16="http://schemas.microsoft.com/office/drawing/2014/main" id="{833F9D16-DE57-6097-9BBB-AC5AEC10B672}"/>
                    </a:ext>
                  </a:extLst>
                </p:cNvPr>
                <p:cNvSpPr/>
                <p:nvPr/>
              </p:nvSpPr>
              <p:spPr>
                <a:xfrm>
                  <a:off x="6729046" y="1670745"/>
                  <a:ext cx="5638800" cy="1602737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3" name="Rettangolo con angoli arrotondati 2">
                  <a:extLst>
                    <a:ext uri="{FF2B5EF4-FFF2-40B4-BE49-F238E27FC236}">
                      <a16:creationId xmlns:a16="http://schemas.microsoft.com/office/drawing/2014/main" id="{6E717591-17DA-FDC7-0BB7-841B606264E5}"/>
                    </a:ext>
                  </a:extLst>
                </p:cNvPr>
                <p:cNvSpPr/>
                <p:nvPr/>
              </p:nvSpPr>
              <p:spPr>
                <a:xfrm>
                  <a:off x="6840414" y="1670745"/>
                  <a:ext cx="5527432" cy="1602737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accent3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</p:grpSp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20BD4CC3-1642-A94E-F1C6-9A55C07AF4EA}"/>
                  </a:ext>
                </a:extLst>
              </p:cNvPr>
              <p:cNvSpPr txBox="1"/>
              <p:nvPr/>
            </p:nvSpPr>
            <p:spPr>
              <a:xfrm>
                <a:off x="7152838" y="1802391"/>
                <a:ext cx="4746885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it-IT" sz="1400" dirty="0">
                    <a:latin typeface="Georgia Pro" panose="02040502050405020303" pitchFamily="18" charset="0"/>
                  </a:rPr>
                  <a:t>Le terre rare includono il gruppo dei lantanidi, lo scandio e l’ittrio, elementi caratterizzati da proprietà chimiche molto simili grazie alla loro configurazione elettronica.</a:t>
                </a:r>
              </a:p>
            </p:txBody>
          </p:sp>
        </p:grpSp>
        <p:grpSp>
          <p:nvGrpSpPr>
            <p:cNvPr id="20" name="Gruppo 19">
              <a:extLst>
                <a:ext uri="{FF2B5EF4-FFF2-40B4-BE49-F238E27FC236}">
                  <a16:creationId xmlns:a16="http://schemas.microsoft.com/office/drawing/2014/main" id="{4A10A099-042E-8426-AD61-FF5616A405CC}"/>
                </a:ext>
              </a:extLst>
            </p:cNvPr>
            <p:cNvGrpSpPr/>
            <p:nvPr/>
          </p:nvGrpSpPr>
          <p:grpSpPr>
            <a:xfrm>
              <a:off x="6704805" y="3177483"/>
              <a:ext cx="5642952" cy="3328756"/>
              <a:chOff x="6706881" y="1447859"/>
              <a:chExt cx="5642952" cy="3328756"/>
            </a:xfrm>
          </p:grpSpPr>
          <p:grpSp>
            <p:nvGrpSpPr>
              <p:cNvPr id="19" name="Gruppo 18">
                <a:extLst>
                  <a:ext uri="{FF2B5EF4-FFF2-40B4-BE49-F238E27FC236}">
                    <a16:creationId xmlns:a16="http://schemas.microsoft.com/office/drawing/2014/main" id="{4693B0C7-8983-6293-BD32-97D49DC9912E}"/>
                  </a:ext>
                </a:extLst>
              </p:cNvPr>
              <p:cNvGrpSpPr/>
              <p:nvPr/>
            </p:nvGrpSpPr>
            <p:grpSpPr>
              <a:xfrm>
                <a:off x="6711033" y="3173878"/>
                <a:ext cx="5638800" cy="1602737"/>
                <a:chOff x="6711033" y="3173878"/>
                <a:chExt cx="5638800" cy="1602737"/>
              </a:xfrm>
            </p:grpSpPr>
            <p:grpSp>
              <p:nvGrpSpPr>
                <p:cNvPr id="10" name="Gruppo 9">
                  <a:extLst>
                    <a:ext uri="{FF2B5EF4-FFF2-40B4-BE49-F238E27FC236}">
                      <a16:creationId xmlns:a16="http://schemas.microsoft.com/office/drawing/2014/main" id="{626BCFDA-0C55-280A-6E86-FF260145842E}"/>
                    </a:ext>
                  </a:extLst>
                </p:cNvPr>
                <p:cNvGrpSpPr/>
                <p:nvPr/>
              </p:nvGrpSpPr>
              <p:grpSpPr>
                <a:xfrm>
                  <a:off x="6711033" y="3173878"/>
                  <a:ext cx="5638800" cy="1602737"/>
                  <a:chOff x="6729046" y="1670745"/>
                  <a:chExt cx="5638800" cy="1602737"/>
                </a:xfrm>
              </p:grpSpPr>
              <p:sp>
                <p:nvSpPr>
                  <p:cNvPr id="11" name="Rettangolo con angoli arrotondati 10">
                    <a:extLst>
                      <a:ext uri="{FF2B5EF4-FFF2-40B4-BE49-F238E27FC236}">
                        <a16:creationId xmlns:a16="http://schemas.microsoft.com/office/drawing/2014/main" id="{93B93A1D-361C-07D3-DD7B-14D330ABD291}"/>
                      </a:ext>
                    </a:extLst>
                  </p:cNvPr>
                  <p:cNvSpPr/>
                  <p:nvPr/>
                </p:nvSpPr>
                <p:spPr>
                  <a:xfrm>
                    <a:off x="6729046" y="1670745"/>
                    <a:ext cx="5638800" cy="1602737"/>
                  </a:xfrm>
                  <a:prstGeom prst="round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12" name="Rettangolo con angoli arrotondati 11">
                    <a:extLst>
                      <a:ext uri="{FF2B5EF4-FFF2-40B4-BE49-F238E27FC236}">
                        <a16:creationId xmlns:a16="http://schemas.microsoft.com/office/drawing/2014/main" id="{45828024-0A8A-CED4-64DA-7735F8F1E6C9}"/>
                      </a:ext>
                    </a:extLst>
                  </p:cNvPr>
                  <p:cNvSpPr/>
                  <p:nvPr/>
                </p:nvSpPr>
                <p:spPr>
                  <a:xfrm>
                    <a:off x="6840414" y="1670745"/>
                    <a:ext cx="5527432" cy="1602737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0"/>
                          <a:lumOff val="100000"/>
                        </a:schemeClr>
                      </a:gs>
                      <a:gs pos="35000">
                        <a:schemeClr val="accent3">
                          <a:lumMod val="0"/>
                          <a:lumOff val="100000"/>
                        </a:schemeClr>
                      </a:gs>
                      <a:gs pos="100000">
                        <a:schemeClr val="accent3">
                          <a:lumMod val="100000"/>
                        </a:schemeClr>
                      </a:gs>
                    </a:gsLst>
                    <a:path path="circle">
                      <a:fillToRect l="50000" t="-80000" r="50000" b="180000"/>
                    </a:path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sp>
              <p:nvSpPr>
                <p:cNvPr id="14" name="CasellaDiTesto 13">
                  <a:extLst>
                    <a:ext uri="{FF2B5EF4-FFF2-40B4-BE49-F238E27FC236}">
                      <a16:creationId xmlns:a16="http://schemas.microsoft.com/office/drawing/2014/main" id="{81D99337-7A69-789E-009A-204BEFEC6050}"/>
                    </a:ext>
                  </a:extLst>
                </p:cNvPr>
                <p:cNvSpPr txBox="1"/>
                <p:nvPr/>
              </p:nvSpPr>
              <p:spPr>
                <a:xfrm>
                  <a:off x="7272095" y="3482285"/>
                  <a:ext cx="4746885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it-IT" sz="1400" dirty="0">
                      <a:latin typeface="Georgia Pro" panose="02040502050405020303" pitchFamily="18" charset="0"/>
                    </a:rPr>
                    <a:t>Le loro proprietà magnetiche e conduttive rendono le terre rare impiegabili in molteplici settori, dall’elettronica alla tecnologia, dalla produzione industriale alle energie rinnovabili.</a:t>
                  </a:r>
                </a:p>
              </p:txBody>
            </p:sp>
          </p:grpSp>
          <p:sp>
            <p:nvSpPr>
              <p:cNvPr id="16" name="Rettangolo con angoli arrotondati 15">
                <a:extLst>
                  <a:ext uri="{FF2B5EF4-FFF2-40B4-BE49-F238E27FC236}">
                    <a16:creationId xmlns:a16="http://schemas.microsoft.com/office/drawing/2014/main" id="{3737D077-7F9D-7BE2-8056-C2ABDCA60946}"/>
                  </a:ext>
                </a:extLst>
              </p:cNvPr>
              <p:cNvSpPr/>
              <p:nvPr/>
            </p:nvSpPr>
            <p:spPr>
              <a:xfrm>
                <a:off x="6706881" y="1447859"/>
                <a:ext cx="5638800" cy="1602737"/>
              </a:xfrm>
              <a:prstGeom prst="roundRect">
                <a:avLst/>
              </a:prstGeom>
              <a:solidFill>
                <a:schemeClr val="bg1">
                  <a:alpha val="5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  <p:grpSp>
          <p:nvGrpSpPr>
            <p:cNvPr id="26" name="Gruppo 25">
              <a:extLst>
                <a:ext uri="{FF2B5EF4-FFF2-40B4-BE49-F238E27FC236}">
                  <a16:creationId xmlns:a16="http://schemas.microsoft.com/office/drawing/2014/main" id="{2EF104F0-B267-649F-859E-6E899A144CD7}"/>
                </a:ext>
              </a:extLst>
            </p:cNvPr>
            <p:cNvGrpSpPr/>
            <p:nvPr/>
          </p:nvGrpSpPr>
          <p:grpSpPr>
            <a:xfrm>
              <a:off x="6704805" y="4903502"/>
              <a:ext cx="5640876" cy="3361091"/>
              <a:chOff x="6708957" y="3145149"/>
              <a:chExt cx="5640876" cy="3361091"/>
            </a:xfrm>
          </p:grpSpPr>
          <p:grpSp>
            <p:nvGrpSpPr>
              <p:cNvPr id="27" name="Gruppo 26">
                <a:extLst>
                  <a:ext uri="{FF2B5EF4-FFF2-40B4-BE49-F238E27FC236}">
                    <a16:creationId xmlns:a16="http://schemas.microsoft.com/office/drawing/2014/main" id="{B31D7B0F-88BA-CAE2-17BA-1399DF79666F}"/>
                  </a:ext>
                </a:extLst>
              </p:cNvPr>
              <p:cNvGrpSpPr/>
              <p:nvPr/>
            </p:nvGrpSpPr>
            <p:grpSpPr>
              <a:xfrm>
                <a:off x="6711033" y="4903503"/>
                <a:ext cx="5638800" cy="1602737"/>
                <a:chOff x="6711033" y="4903503"/>
                <a:chExt cx="5638800" cy="1602737"/>
              </a:xfrm>
            </p:grpSpPr>
            <p:grpSp>
              <p:nvGrpSpPr>
                <p:cNvPr id="29" name="Gruppo 28">
                  <a:extLst>
                    <a:ext uri="{FF2B5EF4-FFF2-40B4-BE49-F238E27FC236}">
                      <a16:creationId xmlns:a16="http://schemas.microsoft.com/office/drawing/2014/main" id="{7F87ADB0-43BD-DEED-D889-7E481A39B3D6}"/>
                    </a:ext>
                  </a:extLst>
                </p:cNvPr>
                <p:cNvGrpSpPr/>
                <p:nvPr/>
              </p:nvGrpSpPr>
              <p:grpSpPr>
                <a:xfrm>
                  <a:off x="6711033" y="4903503"/>
                  <a:ext cx="5638800" cy="1602737"/>
                  <a:chOff x="6729046" y="1670745"/>
                  <a:chExt cx="5638800" cy="1602737"/>
                </a:xfrm>
              </p:grpSpPr>
              <p:sp>
                <p:nvSpPr>
                  <p:cNvPr id="31" name="Rettangolo con angoli arrotondati 30">
                    <a:extLst>
                      <a:ext uri="{FF2B5EF4-FFF2-40B4-BE49-F238E27FC236}">
                        <a16:creationId xmlns:a16="http://schemas.microsoft.com/office/drawing/2014/main" id="{E46458C5-5F51-3B39-B3D7-CABD1F761C21}"/>
                      </a:ext>
                    </a:extLst>
                  </p:cNvPr>
                  <p:cNvSpPr/>
                  <p:nvPr/>
                </p:nvSpPr>
                <p:spPr>
                  <a:xfrm>
                    <a:off x="6729046" y="1670745"/>
                    <a:ext cx="5638800" cy="1602737"/>
                  </a:xfrm>
                  <a:prstGeom prst="roundRect">
                    <a:avLst/>
                  </a:prstGeom>
                  <a:solidFill>
                    <a:schemeClr val="tx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32" name="Rettangolo con angoli arrotondati 31">
                    <a:extLst>
                      <a:ext uri="{FF2B5EF4-FFF2-40B4-BE49-F238E27FC236}">
                        <a16:creationId xmlns:a16="http://schemas.microsoft.com/office/drawing/2014/main" id="{2DCB3F24-116B-3919-7AEA-10FF4075A2DF}"/>
                      </a:ext>
                    </a:extLst>
                  </p:cNvPr>
                  <p:cNvSpPr/>
                  <p:nvPr/>
                </p:nvSpPr>
                <p:spPr>
                  <a:xfrm>
                    <a:off x="6840414" y="1670745"/>
                    <a:ext cx="5527432" cy="1602737"/>
                  </a:xfrm>
                  <a:prstGeom prst="roundRect">
                    <a:avLst/>
                  </a:prstGeom>
                  <a:gradFill>
                    <a:gsLst>
                      <a:gs pos="0">
                        <a:schemeClr val="accent3">
                          <a:lumMod val="0"/>
                          <a:lumOff val="100000"/>
                        </a:schemeClr>
                      </a:gs>
                      <a:gs pos="35000">
                        <a:schemeClr val="accent3">
                          <a:lumMod val="0"/>
                          <a:lumOff val="100000"/>
                        </a:schemeClr>
                      </a:gs>
                      <a:gs pos="100000">
                        <a:schemeClr val="accent3">
                          <a:lumMod val="100000"/>
                        </a:schemeClr>
                      </a:gs>
                    </a:gsLst>
                    <a:path path="circle">
                      <a:fillToRect l="50000" t="-80000" r="50000" b="180000"/>
                    </a:path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/>
                  </a:p>
                </p:txBody>
              </p:sp>
            </p:grpSp>
            <p:sp>
              <p:nvSpPr>
                <p:cNvPr id="30" name="CasellaDiTesto 29">
                  <a:extLst>
                    <a:ext uri="{FF2B5EF4-FFF2-40B4-BE49-F238E27FC236}">
                      <a16:creationId xmlns:a16="http://schemas.microsoft.com/office/drawing/2014/main" id="{8DE40C79-ECD8-D128-B245-9F5633CC5AA9}"/>
                    </a:ext>
                  </a:extLst>
                </p:cNvPr>
                <p:cNvSpPr txBox="1"/>
                <p:nvPr/>
              </p:nvSpPr>
              <p:spPr>
                <a:xfrm>
                  <a:off x="7274171" y="5172230"/>
                  <a:ext cx="4746885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it-IT" sz="1400" dirty="0">
                      <a:latin typeface="Georgia Pro" panose="02040502050405020303" pitchFamily="18" charset="0"/>
                    </a:rPr>
                    <a:t>Esempi di applicazioni riguardano turbine eoliche e pannelli fotovoltaici, smartphone e computer, lampade, schermi, veicoli ibridi, fibre ottiche, apparecchiature mediche e sistemi laser e radar.</a:t>
                  </a:r>
                </a:p>
              </p:txBody>
            </p:sp>
          </p:grpSp>
          <p:sp>
            <p:nvSpPr>
              <p:cNvPr id="28" name="Rettangolo con angoli arrotondati 27">
                <a:extLst>
                  <a:ext uri="{FF2B5EF4-FFF2-40B4-BE49-F238E27FC236}">
                    <a16:creationId xmlns:a16="http://schemas.microsoft.com/office/drawing/2014/main" id="{1D7AFBE0-9147-7802-E091-E65D71B40F97}"/>
                  </a:ext>
                </a:extLst>
              </p:cNvPr>
              <p:cNvSpPr/>
              <p:nvPr/>
            </p:nvSpPr>
            <p:spPr>
              <a:xfrm>
                <a:off x="6708957" y="3145149"/>
                <a:ext cx="5638800" cy="1602737"/>
              </a:xfrm>
              <a:prstGeom prst="roundRect">
                <a:avLst/>
              </a:prstGeom>
              <a:solidFill>
                <a:schemeClr val="bg1">
                  <a:alpha val="5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</p:grpSp>
      <p:pic>
        <p:nvPicPr>
          <p:cNvPr id="25" name="Immagine 24">
            <a:extLst>
              <a:ext uri="{FF2B5EF4-FFF2-40B4-BE49-F238E27FC236}">
                <a16:creationId xmlns:a16="http://schemas.microsoft.com/office/drawing/2014/main" id="{94E58D2B-834C-7B84-B793-25D2A76276D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45257" y="2615378"/>
            <a:ext cx="4152013" cy="3948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4DF1CBD-4930-C38F-41DD-C7397CB728FB}"/>
              </a:ext>
            </a:extLst>
          </p:cNvPr>
          <p:cNvSpPr txBox="1"/>
          <p:nvPr/>
        </p:nvSpPr>
        <p:spPr>
          <a:xfrm>
            <a:off x="10262747" y="6555636"/>
            <a:ext cx="17722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200" i="1" dirty="0">
                <a:solidFill>
                  <a:srgbClr val="FBFAFF"/>
                </a:solidFill>
                <a:latin typeface="Georgia Pro" panose="02040502050405020303" pitchFamily="18" charset="0"/>
              </a:rPr>
              <a:t>(</a:t>
            </a:r>
            <a:r>
              <a:rPr lang="it-IT" sz="1200" i="1" dirty="0" err="1">
                <a:solidFill>
                  <a:srgbClr val="FBFAFF"/>
                </a:solidFill>
                <a:latin typeface="Georgia Pro" panose="02040502050405020303" pitchFamily="18" charset="0"/>
              </a:rPr>
              <a:t>Balaram</a:t>
            </a:r>
            <a:r>
              <a:rPr lang="it-IT" sz="1200" i="1" dirty="0">
                <a:solidFill>
                  <a:srgbClr val="FBFAFF"/>
                </a:solidFill>
                <a:latin typeface="Georgia Pro" panose="02040502050405020303" pitchFamily="18" charset="0"/>
              </a:rPr>
              <a:t>, 2019)</a:t>
            </a:r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989A4FA5-4B9F-10DD-C102-63A1C1B50D9E}"/>
              </a:ext>
            </a:extLst>
          </p:cNvPr>
          <p:cNvGrpSpPr/>
          <p:nvPr/>
        </p:nvGrpSpPr>
        <p:grpSpPr>
          <a:xfrm>
            <a:off x="166236" y="183631"/>
            <a:ext cx="8930962" cy="707886"/>
            <a:chOff x="166236" y="183631"/>
            <a:chExt cx="8930962" cy="707886"/>
          </a:xfrm>
        </p:grpSpPr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0A2B2568-B2A2-441D-4C5B-242D9D844377}"/>
                </a:ext>
              </a:extLst>
            </p:cNvPr>
            <p:cNvSpPr txBox="1"/>
            <p:nvPr/>
          </p:nvSpPr>
          <p:spPr>
            <a:xfrm>
              <a:off x="811677" y="183631"/>
              <a:ext cx="82855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solidFill>
                    <a:schemeClr val="bg1"/>
                  </a:solidFill>
                  <a:latin typeface="Georgia Pro" panose="02040502050405020303" pitchFamily="18" charset="0"/>
                  <a:cs typeface="Times New Roman" panose="02020603050405020304" pitchFamily="18" charset="0"/>
                </a:rPr>
                <a:t>TERRE RARE</a:t>
              </a:r>
            </a:p>
            <a:p>
              <a:r>
                <a:rPr lang="it-IT" sz="1600" dirty="0">
                  <a:solidFill>
                    <a:schemeClr val="bg1"/>
                  </a:solidFill>
                  <a:latin typeface="Georgia Pro" panose="02040502050405020303" pitchFamily="18" charset="0"/>
                  <a:cs typeface="Times New Roman" panose="02020603050405020304" pitchFamily="18" charset="0"/>
                </a:rPr>
                <a:t>Caratteristiche e applicazioni</a:t>
              </a:r>
              <a:endParaRPr lang="it-IT" sz="2800" dirty="0">
                <a:latin typeface="Georgia Pro" panose="02040502050405020303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4" name="Immagine 33" descr="Immagine che contiene Carattere, testo, Elementi grafici, grafica&#10;&#10;Descrizione generata automaticamente">
              <a:extLst>
                <a:ext uri="{FF2B5EF4-FFF2-40B4-BE49-F238E27FC236}">
                  <a16:creationId xmlns:a16="http://schemas.microsoft.com/office/drawing/2014/main" id="{C55161A0-E02D-80F2-616A-0FBAFBCD4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236" y="244750"/>
              <a:ext cx="575592" cy="600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318352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A4C506A-C9AC-D245-BCF1-BDF4E6809B0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4A3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FFD0FC36-4EF3-F627-41D4-C579C32A61DB}"/>
              </a:ext>
            </a:extLst>
          </p:cNvPr>
          <p:cNvSpPr/>
          <p:nvPr/>
        </p:nvSpPr>
        <p:spPr>
          <a:xfrm>
            <a:off x="37454" y="2077172"/>
            <a:ext cx="2676134" cy="2532661"/>
          </a:xfrm>
          <a:prstGeom prst="ellipse">
            <a:avLst/>
          </a:prstGeom>
          <a:blipFill>
            <a:blip r:embed="rId4">
              <a:extLs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CC6D0619-0B41-7320-85CB-6A0EC4824E0A}"/>
              </a:ext>
            </a:extLst>
          </p:cNvPr>
          <p:cNvSpPr/>
          <p:nvPr/>
        </p:nvSpPr>
        <p:spPr>
          <a:xfrm>
            <a:off x="2316820" y="4145460"/>
            <a:ext cx="2676134" cy="2621337"/>
          </a:xfrm>
          <a:prstGeom prst="ellipse">
            <a:avLst/>
          </a:prstGeom>
          <a:blipFill>
            <a:blip r:embed="rId6">
              <a:extLs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7B116F3E-34E6-02FD-A7B6-91E17900A8B9}"/>
              </a:ext>
            </a:extLst>
          </p:cNvPr>
          <p:cNvSpPr/>
          <p:nvPr/>
        </p:nvSpPr>
        <p:spPr>
          <a:xfrm>
            <a:off x="2751041" y="1521596"/>
            <a:ext cx="2676134" cy="2532661"/>
          </a:xfrm>
          <a:prstGeom prst="ellipse">
            <a:avLst/>
          </a:prstGeom>
          <a:blipFill>
            <a:blip r:embed="rId8">
              <a:extLs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3B05A8B1-C66B-D3E3-C3D8-1EFF0966C54F}"/>
              </a:ext>
            </a:extLst>
          </p:cNvPr>
          <p:cNvSpPr/>
          <p:nvPr/>
        </p:nvSpPr>
        <p:spPr>
          <a:xfrm>
            <a:off x="-646725" y="4611638"/>
            <a:ext cx="2872076" cy="2621337"/>
          </a:xfrm>
          <a:prstGeom prst="ellipse">
            <a:avLst/>
          </a:prstGeom>
          <a:blipFill>
            <a:blip r:embed="rId10">
              <a:extLs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55" name="Gruppo 54">
            <a:extLst>
              <a:ext uri="{FF2B5EF4-FFF2-40B4-BE49-F238E27FC236}">
                <a16:creationId xmlns:a16="http://schemas.microsoft.com/office/drawing/2014/main" id="{316DA1E1-3390-DDE4-3C02-15ABDF47C0A8}"/>
              </a:ext>
            </a:extLst>
          </p:cNvPr>
          <p:cNvGrpSpPr/>
          <p:nvPr/>
        </p:nvGrpSpPr>
        <p:grpSpPr>
          <a:xfrm>
            <a:off x="6709558" y="2378832"/>
            <a:ext cx="5638800" cy="5209865"/>
            <a:chOff x="6709558" y="2378832"/>
            <a:chExt cx="5638800" cy="5209865"/>
          </a:xfrm>
        </p:grpSpPr>
        <p:grpSp>
          <p:nvGrpSpPr>
            <p:cNvPr id="18" name="Gruppo 17">
              <a:extLst>
                <a:ext uri="{FF2B5EF4-FFF2-40B4-BE49-F238E27FC236}">
                  <a16:creationId xmlns:a16="http://schemas.microsoft.com/office/drawing/2014/main" id="{F5DACF3A-D149-27DA-0FC2-A671A3A13BE9}"/>
                </a:ext>
              </a:extLst>
            </p:cNvPr>
            <p:cNvGrpSpPr/>
            <p:nvPr/>
          </p:nvGrpSpPr>
          <p:grpSpPr>
            <a:xfrm>
              <a:off x="6709558" y="2378832"/>
              <a:ext cx="5638800" cy="1602737"/>
              <a:chOff x="6852216" y="1652582"/>
              <a:chExt cx="5638800" cy="1602737"/>
            </a:xfrm>
          </p:grpSpPr>
          <p:sp>
            <p:nvSpPr>
              <p:cNvPr id="14" name="Rettangolo con angoli arrotondati 13">
                <a:extLst>
                  <a:ext uri="{FF2B5EF4-FFF2-40B4-BE49-F238E27FC236}">
                    <a16:creationId xmlns:a16="http://schemas.microsoft.com/office/drawing/2014/main" id="{1C4C45DA-0BCD-BF9D-40BD-3AC7BC550950}"/>
                  </a:ext>
                </a:extLst>
              </p:cNvPr>
              <p:cNvSpPr/>
              <p:nvPr/>
            </p:nvSpPr>
            <p:spPr>
              <a:xfrm>
                <a:off x="6852216" y="1652582"/>
                <a:ext cx="5638800" cy="1602737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" name="Rettangolo con angoli arrotondati 14">
                <a:extLst>
                  <a:ext uri="{FF2B5EF4-FFF2-40B4-BE49-F238E27FC236}">
                    <a16:creationId xmlns:a16="http://schemas.microsoft.com/office/drawing/2014/main" id="{75D9708C-A59E-4F5C-9809-DB5382717E16}"/>
                  </a:ext>
                </a:extLst>
              </p:cNvPr>
              <p:cNvSpPr/>
              <p:nvPr/>
            </p:nvSpPr>
            <p:spPr>
              <a:xfrm>
                <a:off x="6963584" y="1652582"/>
                <a:ext cx="5527432" cy="1602737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0"/>
                      <a:lumOff val="100000"/>
                    </a:schemeClr>
                  </a:gs>
                  <a:gs pos="35000">
                    <a:schemeClr val="accent3">
                      <a:lumMod val="0"/>
                      <a:lumOff val="10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053E6671-18DF-678E-277B-1E95D2797937}"/>
                  </a:ext>
                </a:extLst>
              </p:cNvPr>
              <p:cNvSpPr txBox="1"/>
              <p:nvPr/>
            </p:nvSpPr>
            <p:spPr>
              <a:xfrm>
                <a:off x="7353856" y="1926748"/>
                <a:ext cx="4746885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it-IT" sz="1400" dirty="0">
                    <a:latin typeface="Georgia Pro" panose="02040502050405020303" pitchFamily="18" charset="0"/>
                  </a:rPr>
                  <a:t>Le terre rare vengono suddivise in </a:t>
                </a:r>
                <a:r>
                  <a:rPr lang="it-IT" sz="1400" i="1" dirty="0">
                    <a:latin typeface="Georgia Pro" panose="02040502050405020303" pitchFamily="18" charset="0"/>
                  </a:rPr>
                  <a:t>leggere</a:t>
                </a:r>
                <a:r>
                  <a:rPr lang="it-IT" sz="1400" dirty="0">
                    <a:latin typeface="Georgia Pro" panose="02040502050405020303" pitchFamily="18" charset="0"/>
                  </a:rPr>
                  <a:t> e </a:t>
                </a:r>
                <a:r>
                  <a:rPr lang="it-IT" sz="1400" i="1" dirty="0">
                    <a:latin typeface="Georgia Pro" panose="02040502050405020303" pitchFamily="18" charset="0"/>
                  </a:rPr>
                  <a:t>pesanti </a:t>
                </a:r>
                <a:r>
                  <a:rPr lang="it-IT" sz="1400" dirty="0">
                    <a:latin typeface="Georgia Pro" panose="02040502050405020303" pitchFamily="18" charset="0"/>
                  </a:rPr>
                  <a:t>e allo stato naturale sono metalli, ma si trovano generalmente stabili sotto forma di ossidi e si concentrano in diverse tipologie di minerali (fosfati, carbonati, ossidi, silicati…)</a:t>
                </a:r>
              </a:p>
            </p:txBody>
          </p:sp>
        </p:grpSp>
        <p:grpSp>
          <p:nvGrpSpPr>
            <p:cNvPr id="51" name="Gruppo 50">
              <a:extLst>
                <a:ext uri="{FF2B5EF4-FFF2-40B4-BE49-F238E27FC236}">
                  <a16:creationId xmlns:a16="http://schemas.microsoft.com/office/drawing/2014/main" id="{DB8EBEA9-4FE9-8185-2D49-2B1FA9EDF006}"/>
                </a:ext>
              </a:extLst>
            </p:cNvPr>
            <p:cNvGrpSpPr/>
            <p:nvPr/>
          </p:nvGrpSpPr>
          <p:grpSpPr>
            <a:xfrm>
              <a:off x="6709558" y="4178043"/>
              <a:ext cx="5638800" cy="1602739"/>
              <a:chOff x="6709558" y="4178043"/>
              <a:chExt cx="5638800" cy="1602739"/>
            </a:xfrm>
          </p:grpSpPr>
          <p:grpSp>
            <p:nvGrpSpPr>
              <p:cNvPr id="19" name="Gruppo 18">
                <a:extLst>
                  <a:ext uri="{FF2B5EF4-FFF2-40B4-BE49-F238E27FC236}">
                    <a16:creationId xmlns:a16="http://schemas.microsoft.com/office/drawing/2014/main" id="{53B36A05-5302-0227-C8E1-6906AF4546F1}"/>
                  </a:ext>
                </a:extLst>
              </p:cNvPr>
              <p:cNvGrpSpPr/>
              <p:nvPr/>
            </p:nvGrpSpPr>
            <p:grpSpPr>
              <a:xfrm>
                <a:off x="6709558" y="4178045"/>
                <a:ext cx="5638800" cy="1602737"/>
                <a:chOff x="6852216" y="1652582"/>
                <a:chExt cx="5638800" cy="1602737"/>
              </a:xfrm>
            </p:grpSpPr>
            <p:sp>
              <p:nvSpPr>
                <p:cNvPr id="20" name="Rettangolo con angoli arrotondati 19">
                  <a:extLst>
                    <a:ext uri="{FF2B5EF4-FFF2-40B4-BE49-F238E27FC236}">
                      <a16:creationId xmlns:a16="http://schemas.microsoft.com/office/drawing/2014/main" id="{E620EB11-9EB8-F715-7B36-4475DFBF6AD5}"/>
                    </a:ext>
                  </a:extLst>
                </p:cNvPr>
                <p:cNvSpPr/>
                <p:nvPr/>
              </p:nvSpPr>
              <p:spPr>
                <a:xfrm>
                  <a:off x="6852216" y="1652582"/>
                  <a:ext cx="5638800" cy="1602737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21" name="Rettangolo con angoli arrotondati 20">
                  <a:extLst>
                    <a:ext uri="{FF2B5EF4-FFF2-40B4-BE49-F238E27FC236}">
                      <a16:creationId xmlns:a16="http://schemas.microsoft.com/office/drawing/2014/main" id="{5EEA4711-D2AE-BB9B-C830-39F3644E6CB8}"/>
                    </a:ext>
                  </a:extLst>
                </p:cNvPr>
                <p:cNvSpPr/>
                <p:nvPr/>
              </p:nvSpPr>
              <p:spPr>
                <a:xfrm>
                  <a:off x="6963584" y="1652582"/>
                  <a:ext cx="5527432" cy="1602737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accent3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  <p:sp>
              <p:nvSpPr>
                <p:cNvPr id="22" name="CasellaDiTesto 21">
                  <a:extLst>
                    <a:ext uri="{FF2B5EF4-FFF2-40B4-BE49-F238E27FC236}">
                      <a16:creationId xmlns:a16="http://schemas.microsoft.com/office/drawing/2014/main" id="{2971FD80-CB60-C0B7-BDA3-964AF93B3577}"/>
                    </a:ext>
                  </a:extLst>
                </p:cNvPr>
                <p:cNvSpPr txBox="1"/>
                <p:nvPr/>
              </p:nvSpPr>
              <p:spPr>
                <a:xfrm>
                  <a:off x="7353856" y="1947259"/>
                  <a:ext cx="4746885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it-IT" sz="1400" dirty="0">
                      <a:latin typeface="Georgia Pro" panose="02040502050405020303" pitchFamily="18" charset="0"/>
                    </a:rPr>
                    <a:t>Le principali fonti di terre rare leggere sono la </a:t>
                  </a:r>
                  <a:r>
                    <a:rPr lang="it-IT" sz="1400" b="1" dirty="0">
                      <a:latin typeface="Georgia Pro" panose="02040502050405020303" pitchFamily="18" charset="0"/>
                    </a:rPr>
                    <a:t>monazite</a:t>
                  </a:r>
                  <a:r>
                    <a:rPr lang="it-IT" sz="1400" dirty="0">
                      <a:latin typeface="Georgia Pro" panose="02040502050405020303" pitchFamily="18" charset="0"/>
                    </a:rPr>
                    <a:t>, la </a:t>
                  </a:r>
                  <a:r>
                    <a:rPr lang="it-IT" sz="1400" b="1" dirty="0">
                      <a:latin typeface="Georgia Pro" panose="02040502050405020303" pitchFamily="18" charset="0"/>
                    </a:rPr>
                    <a:t>b</a:t>
                  </a:r>
                  <a:r>
                    <a:rPr lang="en-GB" sz="1400" b="1" dirty="0">
                      <a:solidFill>
                        <a:srgbClr val="202122"/>
                      </a:solidFill>
                      <a:latin typeface="Georgia Pro" panose="02040502050405020303" pitchFamily="18" charset="0"/>
                    </a:rPr>
                    <a:t>a</a:t>
                  </a:r>
                  <a:r>
                    <a:rPr lang="it-IT" sz="1400" b="1" dirty="0" err="1">
                      <a:latin typeface="Georgia Pro" panose="02040502050405020303" pitchFamily="18" charset="0"/>
                    </a:rPr>
                    <a:t>stn</a:t>
                  </a:r>
                  <a:r>
                    <a:rPr lang="en-GB" sz="1400" b="1" i="0" dirty="0">
                      <a:solidFill>
                        <a:srgbClr val="202122"/>
                      </a:solidFill>
                      <a:effectLst/>
                      <a:latin typeface="Georgia Pro" panose="02040502050405020303" pitchFamily="18" charset="0"/>
                    </a:rPr>
                    <a:t>ä</a:t>
                  </a:r>
                  <a:r>
                    <a:rPr lang="it-IT" sz="1400" b="1" dirty="0">
                      <a:latin typeface="Georgia Pro" panose="02040502050405020303" pitchFamily="18" charset="0"/>
                    </a:rPr>
                    <a:t>site</a:t>
                  </a:r>
                  <a:r>
                    <a:rPr lang="it-IT" sz="1400" dirty="0">
                      <a:latin typeface="Georgia Pro" panose="02040502050405020303" pitchFamily="18" charset="0"/>
                    </a:rPr>
                    <a:t> e la </a:t>
                  </a:r>
                  <a:r>
                    <a:rPr lang="it-IT" sz="1400" b="1" dirty="0" err="1">
                      <a:latin typeface="Georgia Pro" panose="02040502050405020303" pitchFamily="18" charset="0"/>
                    </a:rPr>
                    <a:t>loparite</a:t>
                  </a:r>
                  <a:r>
                    <a:rPr lang="it-IT" sz="1400" dirty="0">
                      <a:latin typeface="Georgia Pro" panose="02040502050405020303" pitchFamily="18" charset="0"/>
                    </a:rPr>
                    <a:t>, mentre minerali come lo </a:t>
                  </a:r>
                  <a:r>
                    <a:rPr lang="it-IT" sz="1400" b="1" dirty="0" err="1">
                      <a:latin typeface="Georgia Pro" panose="02040502050405020303" pitchFamily="18" charset="0"/>
                    </a:rPr>
                    <a:t>xenotime</a:t>
                  </a:r>
                  <a:r>
                    <a:rPr lang="it-IT" sz="1400" dirty="0">
                      <a:latin typeface="Georgia Pro" panose="02040502050405020303" pitchFamily="18" charset="0"/>
                    </a:rPr>
                    <a:t> e la </a:t>
                  </a:r>
                  <a:r>
                    <a:rPr lang="it-IT" sz="1400" b="1" dirty="0">
                      <a:latin typeface="Georgia Pro" panose="02040502050405020303" pitchFamily="18" charset="0"/>
                    </a:rPr>
                    <a:t>gadolinite</a:t>
                  </a:r>
                  <a:r>
                    <a:rPr lang="it-IT" sz="1400" dirty="0">
                      <a:latin typeface="Georgia Pro" panose="02040502050405020303" pitchFamily="18" charset="0"/>
                    </a:rPr>
                    <a:t> tendono ad incorporare terre rare pesanti.</a:t>
                  </a:r>
                </a:p>
              </p:txBody>
            </p:sp>
          </p:grpSp>
          <p:sp>
            <p:nvSpPr>
              <p:cNvPr id="50" name="Rettangolo con angoli arrotondati 49">
                <a:extLst>
                  <a:ext uri="{FF2B5EF4-FFF2-40B4-BE49-F238E27FC236}">
                    <a16:creationId xmlns:a16="http://schemas.microsoft.com/office/drawing/2014/main" id="{DFC63040-3B9E-7557-541C-790AB7536BDB}"/>
                  </a:ext>
                </a:extLst>
              </p:cNvPr>
              <p:cNvSpPr/>
              <p:nvPr/>
            </p:nvSpPr>
            <p:spPr>
              <a:xfrm>
                <a:off x="6709558" y="4178043"/>
                <a:ext cx="5638800" cy="1602737"/>
              </a:xfrm>
              <a:prstGeom prst="roundRect">
                <a:avLst/>
              </a:prstGeom>
              <a:solidFill>
                <a:schemeClr val="bg1">
                  <a:alpha val="5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  <p:grpSp>
          <p:nvGrpSpPr>
            <p:cNvPr id="53" name="Gruppo 52">
              <a:extLst>
                <a:ext uri="{FF2B5EF4-FFF2-40B4-BE49-F238E27FC236}">
                  <a16:creationId xmlns:a16="http://schemas.microsoft.com/office/drawing/2014/main" id="{87BF2B87-5A53-4205-285F-B3EEAC3DE9A8}"/>
                </a:ext>
              </a:extLst>
            </p:cNvPr>
            <p:cNvGrpSpPr/>
            <p:nvPr/>
          </p:nvGrpSpPr>
          <p:grpSpPr>
            <a:xfrm>
              <a:off x="6709558" y="5985958"/>
              <a:ext cx="5638800" cy="1602739"/>
              <a:chOff x="6709558" y="5985958"/>
              <a:chExt cx="5638800" cy="1602739"/>
            </a:xfrm>
          </p:grpSpPr>
          <p:grpSp>
            <p:nvGrpSpPr>
              <p:cNvPr id="24" name="Gruppo 23">
                <a:extLst>
                  <a:ext uri="{FF2B5EF4-FFF2-40B4-BE49-F238E27FC236}">
                    <a16:creationId xmlns:a16="http://schemas.microsoft.com/office/drawing/2014/main" id="{A3120848-EA88-0563-9097-442485CCBB47}"/>
                  </a:ext>
                </a:extLst>
              </p:cNvPr>
              <p:cNvGrpSpPr/>
              <p:nvPr/>
            </p:nvGrpSpPr>
            <p:grpSpPr>
              <a:xfrm>
                <a:off x="6709558" y="5985960"/>
                <a:ext cx="5638800" cy="1602737"/>
                <a:chOff x="6852216" y="1652582"/>
                <a:chExt cx="5638800" cy="1602737"/>
              </a:xfrm>
            </p:grpSpPr>
            <p:sp>
              <p:nvSpPr>
                <p:cNvPr id="25" name="Rettangolo con angoli arrotondati 24">
                  <a:extLst>
                    <a:ext uri="{FF2B5EF4-FFF2-40B4-BE49-F238E27FC236}">
                      <a16:creationId xmlns:a16="http://schemas.microsoft.com/office/drawing/2014/main" id="{24F007BF-4416-AA14-D3A3-3109B5C37670}"/>
                    </a:ext>
                  </a:extLst>
                </p:cNvPr>
                <p:cNvSpPr/>
                <p:nvPr/>
              </p:nvSpPr>
              <p:spPr>
                <a:xfrm>
                  <a:off x="6852216" y="1652582"/>
                  <a:ext cx="5638800" cy="1602737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26" name="Rettangolo con angoli arrotondati 25">
                  <a:extLst>
                    <a:ext uri="{FF2B5EF4-FFF2-40B4-BE49-F238E27FC236}">
                      <a16:creationId xmlns:a16="http://schemas.microsoft.com/office/drawing/2014/main" id="{278491CF-3AC1-4427-2299-D769FF0C4863}"/>
                    </a:ext>
                  </a:extLst>
                </p:cNvPr>
                <p:cNvSpPr/>
                <p:nvPr/>
              </p:nvSpPr>
              <p:spPr>
                <a:xfrm>
                  <a:off x="6963584" y="1652582"/>
                  <a:ext cx="5527432" cy="1602737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accent3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  <p:sp>
              <p:nvSpPr>
                <p:cNvPr id="27" name="CasellaDiTesto 26">
                  <a:extLst>
                    <a:ext uri="{FF2B5EF4-FFF2-40B4-BE49-F238E27FC236}">
                      <a16:creationId xmlns:a16="http://schemas.microsoft.com/office/drawing/2014/main" id="{E52F216B-E062-2F73-8C7E-8E3CE1062218}"/>
                    </a:ext>
                  </a:extLst>
                </p:cNvPr>
                <p:cNvSpPr txBox="1"/>
                <p:nvPr/>
              </p:nvSpPr>
              <p:spPr>
                <a:xfrm>
                  <a:off x="7353856" y="1976896"/>
                  <a:ext cx="4853957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it-IT" sz="1400" dirty="0">
                      <a:latin typeface="Georgia Pro" panose="02040502050405020303" pitchFamily="18" charset="0"/>
                    </a:rPr>
                    <a:t>I principali tipi di giacimenti includono depositi magmatici come le </a:t>
                  </a:r>
                  <a:r>
                    <a:rPr lang="it-IT" sz="1400" b="1" dirty="0">
                      <a:latin typeface="Georgia Pro" panose="02040502050405020303" pitchFamily="18" charset="0"/>
                    </a:rPr>
                    <a:t>carbonatiti</a:t>
                  </a:r>
                  <a:r>
                    <a:rPr lang="it-IT" sz="1400" dirty="0">
                      <a:latin typeface="Georgia Pro" panose="02040502050405020303" pitchFamily="18" charset="0"/>
                    </a:rPr>
                    <a:t> o i </a:t>
                  </a:r>
                  <a:r>
                    <a:rPr lang="it-IT" sz="1400" b="1" dirty="0">
                      <a:latin typeface="Georgia Pro" panose="02040502050405020303" pitchFamily="18" charset="0"/>
                    </a:rPr>
                    <a:t>graniti </a:t>
                  </a:r>
                  <a:r>
                    <a:rPr lang="it-IT" sz="1400" b="1" dirty="0" err="1">
                      <a:latin typeface="Georgia Pro" panose="02040502050405020303" pitchFamily="18" charset="0"/>
                    </a:rPr>
                    <a:t>peralcalini</a:t>
                  </a:r>
                  <a:r>
                    <a:rPr lang="it-IT" sz="1400" dirty="0">
                      <a:latin typeface="Georgia Pro" panose="02040502050405020303" pitchFamily="18" charset="0"/>
                    </a:rPr>
                    <a:t>, ma le terre rare possono accumularsi anche in giacimenti residuali (</a:t>
                  </a:r>
                  <a:r>
                    <a:rPr lang="it-IT" sz="1400" b="1" dirty="0">
                      <a:latin typeface="Georgia Pro" panose="02040502050405020303" pitchFamily="18" charset="0"/>
                    </a:rPr>
                    <a:t>bauxiti, lateriti, </a:t>
                  </a:r>
                  <a:r>
                    <a:rPr lang="it-IT" sz="1400" b="1" dirty="0" err="1">
                      <a:latin typeface="Georgia Pro" panose="02040502050405020303" pitchFamily="18" charset="0"/>
                    </a:rPr>
                    <a:t>placers</a:t>
                  </a:r>
                  <a:r>
                    <a:rPr lang="it-IT" sz="1400" dirty="0">
                      <a:latin typeface="Georgia Pro" panose="02040502050405020303" pitchFamily="18" charset="0"/>
                    </a:rPr>
                    <a:t>).</a:t>
                  </a:r>
                </a:p>
              </p:txBody>
            </p:sp>
          </p:grpSp>
          <p:sp>
            <p:nvSpPr>
              <p:cNvPr id="52" name="Rettangolo con angoli arrotondati 51">
                <a:extLst>
                  <a:ext uri="{FF2B5EF4-FFF2-40B4-BE49-F238E27FC236}">
                    <a16:creationId xmlns:a16="http://schemas.microsoft.com/office/drawing/2014/main" id="{9CBD8001-8776-3245-97C8-5BEC8EE4BBCC}"/>
                  </a:ext>
                </a:extLst>
              </p:cNvPr>
              <p:cNvSpPr/>
              <p:nvPr/>
            </p:nvSpPr>
            <p:spPr>
              <a:xfrm>
                <a:off x="6709558" y="5985958"/>
                <a:ext cx="5638800" cy="1602737"/>
              </a:xfrm>
              <a:prstGeom prst="roundRect">
                <a:avLst/>
              </a:prstGeom>
              <a:solidFill>
                <a:schemeClr val="bg1">
                  <a:alpha val="5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</p:grpSp>
      <p:grpSp>
        <p:nvGrpSpPr>
          <p:cNvPr id="2" name="Gruppo 1">
            <a:extLst>
              <a:ext uri="{FF2B5EF4-FFF2-40B4-BE49-F238E27FC236}">
                <a16:creationId xmlns:a16="http://schemas.microsoft.com/office/drawing/2014/main" id="{A3CB48F5-D443-D1A3-DF5C-983823F9A5E1}"/>
              </a:ext>
            </a:extLst>
          </p:cNvPr>
          <p:cNvGrpSpPr/>
          <p:nvPr/>
        </p:nvGrpSpPr>
        <p:grpSpPr>
          <a:xfrm>
            <a:off x="166236" y="183631"/>
            <a:ext cx="8930962" cy="707886"/>
            <a:chOff x="166236" y="183631"/>
            <a:chExt cx="8930962" cy="707886"/>
          </a:xfrm>
        </p:grpSpPr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60800E90-54B7-4150-44D5-11C4F0A38D41}"/>
                </a:ext>
              </a:extLst>
            </p:cNvPr>
            <p:cNvSpPr txBox="1"/>
            <p:nvPr/>
          </p:nvSpPr>
          <p:spPr>
            <a:xfrm>
              <a:off x="811677" y="183631"/>
              <a:ext cx="82855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solidFill>
                    <a:schemeClr val="bg1"/>
                  </a:solidFill>
                  <a:latin typeface="Georgia Pro" panose="02040502050405020303" pitchFamily="18" charset="0"/>
                  <a:cs typeface="Times New Roman" panose="02020603050405020304" pitchFamily="18" charset="0"/>
                </a:rPr>
                <a:t>TERRE RARE</a:t>
              </a:r>
            </a:p>
            <a:p>
              <a:r>
                <a:rPr lang="it-IT" sz="1600" dirty="0">
                  <a:solidFill>
                    <a:schemeClr val="bg1"/>
                  </a:solidFill>
                  <a:latin typeface="Georgia Pro" panose="02040502050405020303" pitchFamily="18" charset="0"/>
                  <a:cs typeface="Times New Roman" panose="02020603050405020304" pitchFamily="18" charset="0"/>
                </a:rPr>
                <a:t>Mineralogia e giacimenti </a:t>
              </a:r>
              <a:endParaRPr lang="it-IT" sz="2800" dirty="0">
                <a:latin typeface="Georgia Pro" panose="02040502050405020303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Immagine 4" descr="Immagine che contiene Carattere, testo, Elementi grafici, grafica&#10;&#10;Descrizione generata automaticamente">
              <a:extLst>
                <a:ext uri="{FF2B5EF4-FFF2-40B4-BE49-F238E27FC236}">
                  <a16:creationId xmlns:a16="http://schemas.microsoft.com/office/drawing/2014/main" id="{C48BC5DE-6A48-2D25-A5A6-F9DFB7ED6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236" y="244750"/>
              <a:ext cx="575592" cy="600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176988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A4C506A-C9AC-D245-BCF1-BDF4E6809B0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4A3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FFD0FC36-4EF3-F627-41D4-C579C32A61DB}"/>
              </a:ext>
            </a:extLst>
          </p:cNvPr>
          <p:cNvSpPr/>
          <p:nvPr/>
        </p:nvSpPr>
        <p:spPr>
          <a:xfrm>
            <a:off x="37454" y="2077172"/>
            <a:ext cx="2676134" cy="2532661"/>
          </a:xfrm>
          <a:prstGeom prst="ellipse">
            <a:avLst/>
          </a:prstGeom>
          <a:blipFill>
            <a:blip r:embed="rId4">
              <a:extLs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CC6D0619-0B41-7320-85CB-6A0EC4824E0A}"/>
              </a:ext>
            </a:extLst>
          </p:cNvPr>
          <p:cNvSpPr/>
          <p:nvPr/>
        </p:nvSpPr>
        <p:spPr>
          <a:xfrm>
            <a:off x="2316820" y="4145460"/>
            <a:ext cx="2676134" cy="2621337"/>
          </a:xfrm>
          <a:prstGeom prst="ellipse">
            <a:avLst/>
          </a:prstGeom>
          <a:blipFill>
            <a:blip r:embed="rId6">
              <a:extLs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7B116F3E-34E6-02FD-A7B6-91E17900A8B9}"/>
              </a:ext>
            </a:extLst>
          </p:cNvPr>
          <p:cNvSpPr/>
          <p:nvPr/>
        </p:nvSpPr>
        <p:spPr>
          <a:xfrm>
            <a:off x="2751041" y="1521596"/>
            <a:ext cx="2676134" cy="2532661"/>
          </a:xfrm>
          <a:prstGeom prst="ellipse">
            <a:avLst/>
          </a:prstGeom>
          <a:blipFill>
            <a:blip r:embed="rId8">
              <a:extLs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3B05A8B1-C66B-D3E3-C3D8-1EFF0966C54F}"/>
              </a:ext>
            </a:extLst>
          </p:cNvPr>
          <p:cNvSpPr/>
          <p:nvPr/>
        </p:nvSpPr>
        <p:spPr>
          <a:xfrm>
            <a:off x="-646725" y="4611638"/>
            <a:ext cx="2872076" cy="2621337"/>
          </a:xfrm>
          <a:prstGeom prst="ellipse">
            <a:avLst/>
          </a:prstGeom>
          <a:blipFill>
            <a:blip r:embed="rId10">
              <a:extLs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55" name="Gruppo 54">
            <a:extLst>
              <a:ext uri="{FF2B5EF4-FFF2-40B4-BE49-F238E27FC236}">
                <a16:creationId xmlns:a16="http://schemas.microsoft.com/office/drawing/2014/main" id="{316DA1E1-3390-DDE4-3C02-15ABDF47C0A8}"/>
              </a:ext>
            </a:extLst>
          </p:cNvPr>
          <p:cNvGrpSpPr/>
          <p:nvPr/>
        </p:nvGrpSpPr>
        <p:grpSpPr>
          <a:xfrm>
            <a:off x="6644669" y="938767"/>
            <a:ext cx="5638800" cy="5218567"/>
            <a:chOff x="6709558" y="2370130"/>
            <a:chExt cx="5638800" cy="5218567"/>
          </a:xfrm>
        </p:grpSpPr>
        <p:grpSp>
          <p:nvGrpSpPr>
            <p:cNvPr id="18" name="Gruppo 17">
              <a:extLst>
                <a:ext uri="{FF2B5EF4-FFF2-40B4-BE49-F238E27FC236}">
                  <a16:creationId xmlns:a16="http://schemas.microsoft.com/office/drawing/2014/main" id="{F5DACF3A-D149-27DA-0FC2-A671A3A13BE9}"/>
                </a:ext>
              </a:extLst>
            </p:cNvPr>
            <p:cNvGrpSpPr/>
            <p:nvPr/>
          </p:nvGrpSpPr>
          <p:grpSpPr>
            <a:xfrm>
              <a:off x="6709558" y="2378832"/>
              <a:ext cx="5638800" cy="1602737"/>
              <a:chOff x="6852216" y="1652582"/>
              <a:chExt cx="5638800" cy="1602737"/>
            </a:xfrm>
          </p:grpSpPr>
          <p:sp>
            <p:nvSpPr>
              <p:cNvPr id="14" name="Rettangolo con angoli arrotondati 13">
                <a:extLst>
                  <a:ext uri="{FF2B5EF4-FFF2-40B4-BE49-F238E27FC236}">
                    <a16:creationId xmlns:a16="http://schemas.microsoft.com/office/drawing/2014/main" id="{1C4C45DA-0BCD-BF9D-40BD-3AC7BC550950}"/>
                  </a:ext>
                </a:extLst>
              </p:cNvPr>
              <p:cNvSpPr/>
              <p:nvPr/>
            </p:nvSpPr>
            <p:spPr>
              <a:xfrm>
                <a:off x="6852216" y="1652582"/>
                <a:ext cx="5638800" cy="1602737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" name="Rettangolo con angoli arrotondati 14">
                <a:extLst>
                  <a:ext uri="{FF2B5EF4-FFF2-40B4-BE49-F238E27FC236}">
                    <a16:creationId xmlns:a16="http://schemas.microsoft.com/office/drawing/2014/main" id="{75D9708C-A59E-4F5C-9809-DB5382717E16}"/>
                  </a:ext>
                </a:extLst>
              </p:cNvPr>
              <p:cNvSpPr/>
              <p:nvPr/>
            </p:nvSpPr>
            <p:spPr>
              <a:xfrm>
                <a:off x="6963584" y="1652582"/>
                <a:ext cx="5527432" cy="1602737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0"/>
                      <a:lumOff val="100000"/>
                    </a:schemeClr>
                  </a:gs>
                  <a:gs pos="35000">
                    <a:schemeClr val="accent3">
                      <a:lumMod val="0"/>
                      <a:lumOff val="10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053E6671-18DF-678E-277B-1E95D2797937}"/>
                  </a:ext>
                </a:extLst>
              </p:cNvPr>
              <p:cNvSpPr txBox="1"/>
              <p:nvPr/>
            </p:nvSpPr>
            <p:spPr>
              <a:xfrm>
                <a:off x="7303661" y="1960412"/>
                <a:ext cx="4746885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it-IT" sz="1400" dirty="0">
                    <a:latin typeface="Georgia Pro" panose="02040502050405020303" pitchFamily="18" charset="0"/>
                  </a:rPr>
                  <a:t>Le terre rare vengono suddivise in </a:t>
                </a:r>
                <a:r>
                  <a:rPr lang="it-IT" sz="1400" i="1" dirty="0">
                    <a:latin typeface="Georgia Pro" panose="02040502050405020303" pitchFamily="18" charset="0"/>
                  </a:rPr>
                  <a:t>leggere</a:t>
                </a:r>
                <a:r>
                  <a:rPr lang="it-IT" sz="1400" dirty="0">
                    <a:latin typeface="Georgia Pro" panose="02040502050405020303" pitchFamily="18" charset="0"/>
                  </a:rPr>
                  <a:t> e </a:t>
                </a:r>
                <a:r>
                  <a:rPr lang="it-IT" sz="1400" i="1" dirty="0">
                    <a:latin typeface="Georgia Pro" panose="02040502050405020303" pitchFamily="18" charset="0"/>
                  </a:rPr>
                  <a:t>pesanti </a:t>
                </a:r>
                <a:r>
                  <a:rPr lang="it-IT" sz="1400" dirty="0">
                    <a:latin typeface="Georgia Pro" panose="02040502050405020303" pitchFamily="18" charset="0"/>
                  </a:rPr>
                  <a:t>e allo stato naturale sono metalli, ma si trovano generalmente stabili sotto forma di ossidi e si concentrano in diverse tipologie di minerali (fosfati, carbonati, ossidi, silicati…)</a:t>
                </a:r>
              </a:p>
            </p:txBody>
          </p:sp>
        </p:grpSp>
        <p:grpSp>
          <p:nvGrpSpPr>
            <p:cNvPr id="51" name="Gruppo 50">
              <a:extLst>
                <a:ext uri="{FF2B5EF4-FFF2-40B4-BE49-F238E27FC236}">
                  <a16:creationId xmlns:a16="http://schemas.microsoft.com/office/drawing/2014/main" id="{DB8EBEA9-4FE9-8185-2D49-2B1FA9EDF006}"/>
                </a:ext>
              </a:extLst>
            </p:cNvPr>
            <p:cNvGrpSpPr/>
            <p:nvPr/>
          </p:nvGrpSpPr>
          <p:grpSpPr>
            <a:xfrm>
              <a:off x="6709558" y="2370130"/>
              <a:ext cx="5638800" cy="3410652"/>
              <a:chOff x="6709558" y="2370130"/>
              <a:chExt cx="5638800" cy="3410652"/>
            </a:xfrm>
          </p:grpSpPr>
          <p:grpSp>
            <p:nvGrpSpPr>
              <p:cNvPr id="19" name="Gruppo 18">
                <a:extLst>
                  <a:ext uri="{FF2B5EF4-FFF2-40B4-BE49-F238E27FC236}">
                    <a16:creationId xmlns:a16="http://schemas.microsoft.com/office/drawing/2014/main" id="{53B36A05-5302-0227-C8E1-6906AF4546F1}"/>
                  </a:ext>
                </a:extLst>
              </p:cNvPr>
              <p:cNvGrpSpPr/>
              <p:nvPr/>
            </p:nvGrpSpPr>
            <p:grpSpPr>
              <a:xfrm>
                <a:off x="6709558" y="4178045"/>
                <a:ext cx="5638800" cy="1602737"/>
                <a:chOff x="6852216" y="1652582"/>
                <a:chExt cx="5638800" cy="1602737"/>
              </a:xfrm>
            </p:grpSpPr>
            <p:sp>
              <p:nvSpPr>
                <p:cNvPr id="20" name="Rettangolo con angoli arrotondati 19">
                  <a:extLst>
                    <a:ext uri="{FF2B5EF4-FFF2-40B4-BE49-F238E27FC236}">
                      <a16:creationId xmlns:a16="http://schemas.microsoft.com/office/drawing/2014/main" id="{E620EB11-9EB8-F715-7B36-4475DFBF6AD5}"/>
                    </a:ext>
                  </a:extLst>
                </p:cNvPr>
                <p:cNvSpPr/>
                <p:nvPr/>
              </p:nvSpPr>
              <p:spPr>
                <a:xfrm>
                  <a:off x="6852216" y="1652582"/>
                  <a:ext cx="5638800" cy="1602737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21" name="Rettangolo con angoli arrotondati 20">
                  <a:extLst>
                    <a:ext uri="{FF2B5EF4-FFF2-40B4-BE49-F238E27FC236}">
                      <a16:creationId xmlns:a16="http://schemas.microsoft.com/office/drawing/2014/main" id="{5EEA4711-D2AE-BB9B-C830-39F3644E6CB8}"/>
                    </a:ext>
                  </a:extLst>
                </p:cNvPr>
                <p:cNvSpPr/>
                <p:nvPr/>
              </p:nvSpPr>
              <p:spPr>
                <a:xfrm>
                  <a:off x="6963584" y="1652582"/>
                  <a:ext cx="5527432" cy="1602737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accent3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  <p:sp>
              <p:nvSpPr>
                <p:cNvPr id="22" name="CasellaDiTesto 21">
                  <a:extLst>
                    <a:ext uri="{FF2B5EF4-FFF2-40B4-BE49-F238E27FC236}">
                      <a16:creationId xmlns:a16="http://schemas.microsoft.com/office/drawing/2014/main" id="{2971FD80-CB60-C0B7-BDA3-964AF93B3577}"/>
                    </a:ext>
                  </a:extLst>
                </p:cNvPr>
                <p:cNvSpPr txBox="1"/>
                <p:nvPr/>
              </p:nvSpPr>
              <p:spPr>
                <a:xfrm>
                  <a:off x="7353856" y="1947259"/>
                  <a:ext cx="4746885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it-IT" sz="1400" dirty="0">
                      <a:latin typeface="Georgia Pro" panose="02040502050405020303" pitchFamily="18" charset="0"/>
                    </a:rPr>
                    <a:t>Le principali fonti di terre rare leggere sono la </a:t>
                  </a:r>
                  <a:r>
                    <a:rPr lang="it-IT" sz="1400" b="1" dirty="0">
                      <a:latin typeface="Georgia Pro" panose="02040502050405020303" pitchFamily="18" charset="0"/>
                    </a:rPr>
                    <a:t>monazite</a:t>
                  </a:r>
                  <a:r>
                    <a:rPr lang="it-IT" sz="1400" dirty="0">
                      <a:latin typeface="Georgia Pro" panose="02040502050405020303" pitchFamily="18" charset="0"/>
                    </a:rPr>
                    <a:t>, la </a:t>
                  </a:r>
                  <a:r>
                    <a:rPr lang="it-IT" sz="1400" b="1" dirty="0">
                      <a:latin typeface="Georgia Pro" panose="02040502050405020303" pitchFamily="18" charset="0"/>
                    </a:rPr>
                    <a:t>b</a:t>
                  </a:r>
                  <a:r>
                    <a:rPr lang="en-GB" sz="1400" b="1" dirty="0">
                      <a:solidFill>
                        <a:srgbClr val="202122"/>
                      </a:solidFill>
                      <a:latin typeface="Georgia Pro" panose="02040502050405020303" pitchFamily="18" charset="0"/>
                    </a:rPr>
                    <a:t>a</a:t>
                  </a:r>
                  <a:r>
                    <a:rPr lang="it-IT" sz="1400" b="1" dirty="0" err="1">
                      <a:latin typeface="Georgia Pro" panose="02040502050405020303" pitchFamily="18" charset="0"/>
                    </a:rPr>
                    <a:t>stn</a:t>
                  </a:r>
                  <a:r>
                    <a:rPr lang="en-GB" sz="1400" b="1" i="0" dirty="0">
                      <a:solidFill>
                        <a:srgbClr val="202122"/>
                      </a:solidFill>
                      <a:effectLst/>
                      <a:latin typeface="Georgia Pro" panose="02040502050405020303" pitchFamily="18" charset="0"/>
                    </a:rPr>
                    <a:t>ä</a:t>
                  </a:r>
                  <a:r>
                    <a:rPr lang="it-IT" sz="1400" b="1" dirty="0">
                      <a:latin typeface="Georgia Pro" panose="02040502050405020303" pitchFamily="18" charset="0"/>
                    </a:rPr>
                    <a:t>site</a:t>
                  </a:r>
                  <a:r>
                    <a:rPr lang="it-IT" sz="1400" dirty="0">
                      <a:latin typeface="Georgia Pro" panose="02040502050405020303" pitchFamily="18" charset="0"/>
                    </a:rPr>
                    <a:t> e la </a:t>
                  </a:r>
                  <a:r>
                    <a:rPr lang="it-IT" sz="1400" b="1" dirty="0" err="1">
                      <a:latin typeface="Georgia Pro" panose="02040502050405020303" pitchFamily="18" charset="0"/>
                    </a:rPr>
                    <a:t>loparite</a:t>
                  </a:r>
                  <a:r>
                    <a:rPr lang="it-IT" sz="1400" dirty="0">
                      <a:latin typeface="Georgia Pro" panose="02040502050405020303" pitchFamily="18" charset="0"/>
                    </a:rPr>
                    <a:t>, mentre minerali come lo </a:t>
                  </a:r>
                  <a:r>
                    <a:rPr lang="it-IT" sz="1400" b="1" dirty="0" err="1">
                      <a:latin typeface="Georgia Pro" panose="02040502050405020303" pitchFamily="18" charset="0"/>
                    </a:rPr>
                    <a:t>xenotime</a:t>
                  </a:r>
                  <a:r>
                    <a:rPr lang="it-IT" sz="1400" dirty="0">
                      <a:latin typeface="Georgia Pro" panose="02040502050405020303" pitchFamily="18" charset="0"/>
                    </a:rPr>
                    <a:t> e la </a:t>
                  </a:r>
                  <a:r>
                    <a:rPr lang="it-IT" sz="1400" b="1" dirty="0">
                      <a:latin typeface="Georgia Pro" panose="02040502050405020303" pitchFamily="18" charset="0"/>
                    </a:rPr>
                    <a:t>gadolinite</a:t>
                  </a:r>
                  <a:r>
                    <a:rPr lang="it-IT" sz="1400" dirty="0">
                      <a:latin typeface="Georgia Pro" panose="02040502050405020303" pitchFamily="18" charset="0"/>
                    </a:rPr>
                    <a:t> tendono ad incorporare terre rare pesanti.</a:t>
                  </a:r>
                </a:p>
              </p:txBody>
            </p:sp>
          </p:grpSp>
          <p:sp>
            <p:nvSpPr>
              <p:cNvPr id="50" name="Rettangolo con angoli arrotondati 49">
                <a:extLst>
                  <a:ext uri="{FF2B5EF4-FFF2-40B4-BE49-F238E27FC236}">
                    <a16:creationId xmlns:a16="http://schemas.microsoft.com/office/drawing/2014/main" id="{DFC63040-3B9E-7557-541C-790AB7536BDB}"/>
                  </a:ext>
                </a:extLst>
              </p:cNvPr>
              <p:cNvSpPr/>
              <p:nvPr/>
            </p:nvSpPr>
            <p:spPr>
              <a:xfrm>
                <a:off x="6709558" y="2370130"/>
                <a:ext cx="5638800" cy="1602737"/>
              </a:xfrm>
              <a:prstGeom prst="roundRect">
                <a:avLst/>
              </a:prstGeom>
              <a:solidFill>
                <a:schemeClr val="bg1">
                  <a:alpha val="5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  <p:grpSp>
          <p:nvGrpSpPr>
            <p:cNvPr id="53" name="Gruppo 52">
              <a:extLst>
                <a:ext uri="{FF2B5EF4-FFF2-40B4-BE49-F238E27FC236}">
                  <a16:creationId xmlns:a16="http://schemas.microsoft.com/office/drawing/2014/main" id="{87BF2B87-5A53-4205-285F-B3EEAC3DE9A8}"/>
                </a:ext>
              </a:extLst>
            </p:cNvPr>
            <p:cNvGrpSpPr/>
            <p:nvPr/>
          </p:nvGrpSpPr>
          <p:grpSpPr>
            <a:xfrm>
              <a:off x="6709558" y="5985959"/>
              <a:ext cx="5638800" cy="1602738"/>
              <a:chOff x="6709558" y="5985959"/>
              <a:chExt cx="5638800" cy="1602738"/>
            </a:xfrm>
          </p:grpSpPr>
          <p:grpSp>
            <p:nvGrpSpPr>
              <p:cNvPr id="24" name="Gruppo 23">
                <a:extLst>
                  <a:ext uri="{FF2B5EF4-FFF2-40B4-BE49-F238E27FC236}">
                    <a16:creationId xmlns:a16="http://schemas.microsoft.com/office/drawing/2014/main" id="{A3120848-EA88-0563-9097-442485CCBB47}"/>
                  </a:ext>
                </a:extLst>
              </p:cNvPr>
              <p:cNvGrpSpPr/>
              <p:nvPr/>
            </p:nvGrpSpPr>
            <p:grpSpPr>
              <a:xfrm>
                <a:off x="6709558" y="5985960"/>
                <a:ext cx="5638800" cy="1602737"/>
                <a:chOff x="6852216" y="1652582"/>
                <a:chExt cx="5638800" cy="1602737"/>
              </a:xfrm>
            </p:grpSpPr>
            <p:sp>
              <p:nvSpPr>
                <p:cNvPr id="25" name="Rettangolo con angoli arrotondati 24">
                  <a:extLst>
                    <a:ext uri="{FF2B5EF4-FFF2-40B4-BE49-F238E27FC236}">
                      <a16:creationId xmlns:a16="http://schemas.microsoft.com/office/drawing/2014/main" id="{24F007BF-4416-AA14-D3A3-3109B5C37670}"/>
                    </a:ext>
                  </a:extLst>
                </p:cNvPr>
                <p:cNvSpPr/>
                <p:nvPr/>
              </p:nvSpPr>
              <p:spPr>
                <a:xfrm>
                  <a:off x="6852216" y="1652582"/>
                  <a:ext cx="5638800" cy="1602737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26" name="Rettangolo con angoli arrotondati 25">
                  <a:extLst>
                    <a:ext uri="{FF2B5EF4-FFF2-40B4-BE49-F238E27FC236}">
                      <a16:creationId xmlns:a16="http://schemas.microsoft.com/office/drawing/2014/main" id="{278491CF-3AC1-4427-2299-D769FF0C4863}"/>
                    </a:ext>
                  </a:extLst>
                </p:cNvPr>
                <p:cNvSpPr/>
                <p:nvPr/>
              </p:nvSpPr>
              <p:spPr>
                <a:xfrm>
                  <a:off x="6963584" y="1652582"/>
                  <a:ext cx="5527432" cy="1602737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accent3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  <p:sp>
              <p:nvSpPr>
                <p:cNvPr id="27" name="CasellaDiTesto 26">
                  <a:extLst>
                    <a:ext uri="{FF2B5EF4-FFF2-40B4-BE49-F238E27FC236}">
                      <a16:creationId xmlns:a16="http://schemas.microsoft.com/office/drawing/2014/main" id="{E52F216B-E062-2F73-8C7E-8E3CE1062218}"/>
                    </a:ext>
                  </a:extLst>
                </p:cNvPr>
                <p:cNvSpPr txBox="1"/>
                <p:nvPr/>
              </p:nvSpPr>
              <p:spPr>
                <a:xfrm>
                  <a:off x="7353856" y="1984800"/>
                  <a:ext cx="4853957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it-IT" sz="1400" dirty="0">
                      <a:latin typeface="Georgia Pro" panose="02040502050405020303" pitchFamily="18" charset="0"/>
                    </a:rPr>
                    <a:t>I principali tipi di giacimenti includono depositi magmatici come le </a:t>
                  </a:r>
                  <a:r>
                    <a:rPr lang="it-IT" sz="1400" b="1" dirty="0">
                      <a:latin typeface="Georgia Pro" panose="02040502050405020303" pitchFamily="18" charset="0"/>
                    </a:rPr>
                    <a:t>carbonatiti</a:t>
                  </a:r>
                  <a:r>
                    <a:rPr lang="it-IT" sz="1400" dirty="0">
                      <a:latin typeface="Georgia Pro" panose="02040502050405020303" pitchFamily="18" charset="0"/>
                    </a:rPr>
                    <a:t> o i </a:t>
                  </a:r>
                  <a:r>
                    <a:rPr lang="it-IT" sz="1400" b="1" dirty="0">
                      <a:latin typeface="Georgia Pro" panose="02040502050405020303" pitchFamily="18" charset="0"/>
                    </a:rPr>
                    <a:t>graniti </a:t>
                  </a:r>
                  <a:r>
                    <a:rPr lang="it-IT" sz="1400" b="1" dirty="0" err="1">
                      <a:latin typeface="Georgia Pro" panose="02040502050405020303" pitchFamily="18" charset="0"/>
                    </a:rPr>
                    <a:t>peralcalini</a:t>
                  </a:r>
                  <a:r>
                    <a:rPr lang="it-IT" sz="1400" dirty="0">
                      <a:latin typeface="Georgia Pro" panose="02040502050405020303" pitchFamily="18" charset="0"/>
                    </a:rPr>
                    <a:t>, ma le terre rare possono accumularsi anche in giacimenti residuali (</a:t>
                  </a:r>
                  <a:r>
                    <a:rPr lang="it-IT" sz="1400" b="1" dirty="0">
                      <a:latin typeface="Georgia Pro" panose="02040502050405020303" pitchFamily="18" charset="0"/>
                    </a:rPr>
                    <a:t>bauxiti, lateriti, </a:t>
                  </a:r>
                  <a:r>
                    <a:rPr lang="it-IT" sz="1400" b="1" dirty="0" err="1">
                      <a:latin typeface="Georgia Pro" panose="02040502050405020303" pitchFamily="18" charset="0"/>
                    </a:rPr>
                    <a:t>placers</a:t>
                  </a:r>
                  <a:r>
                    <a:rPr lang="it-IT" sz="1400" dirty="0">
                      <a:latin typeface="Georgia Pro" panose="02040502050405020303" pitchFamily="18" charset="0"/>
                    </a:rPr>
                    <a:t>).</a:t>
                  </a:r>
                </a:p>
              </p:txBody>
            </p:sp>
          </p:grpSp>
          <p:sp>
            <p:nvSpPr>
              <p:cNvPr id="52" name="Rettangolo con angoli arrotondati 51">
                <a:extLst>
                  <a:ext uri="{FF2B5EF4-FFF2-40B4-BE49-F238E27FC236}">
                    <a16:creationId xmlns:a16="http://schemas.microsoft.com/office/drawing/2014/main" id="{9CBD8001-8776-3245-97C8-5BEC8EE4BBCC}"/>
                  </a:ext>
                </a:extLst>
              </p:cNvPr>
              <p:cNvSpPr/>
              <p:nvPr/>
            </p:nvSpPr>
            <p:spPr>
              <a:xfrm>
                <a:off x="6709558" y="5985959"/>
                <a:ext cx="5638800" cy="1602737"/>
              </a:xfrm>
              <a:prstGeom prst="roundRect">
                <a:avLst/>
              </a:prstGeom>
              <a:solidFill>
                <a:schemeClr val="bg1">
                  <a:alpha val="5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</p:grpSp>
      <p:grpSp>
        <p:nvGrpSpPr>
          <p:cNvPr id="2" name="Gruppo 1">
            <a:extLst>
              <a:ext uri="{FF2B5EF4-FFF2-40B4-BE49-F238E27FC236}">
                <a16:creationId xmlns:a16="http://schemas.microsoft.com/office/drawing/2014/main" id="{B1E5B2F0-8F2A-718E-D6BB-971F149BE7A6}"/>
              </a:ext>
            </a:extLst>
          </p:cNvPr>
          <p:cNvGrpSpPr/>
          <p:nvPr/>
        </p:nvGrpSpPr>
        <p:grpSpPr>
          <a:xfrm>
            <a:off x="166236" y="183631"/>
            <a:ext cx="8930962" cy="707886"/>
            <a:chOff x="166236" y="183631"/>
            <a:chExt cx="8930962" cy="707886"/>
          </a:xfrm>
        </p:grpSpPr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2780BCA0-AFA9-41A1-DD6A-EAAAB3E92950}"/>
                </a:ext>
              </a:extLst>
            </p:cNvPr>
            <p:cNvSpPr txBox="1"/>
            <p:nvPr/>
          </p:nvSpPr>
          <p:spPr>
            <a:xfrm>
              <a:off x="811677" y="183631"/>
              <a:ext cx="82855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solidFill>
                    <a:schemeClr val="bg1"/>
                  </a:solidFill>
                  <a:latin typeface="Georgia Pro" panose="02040502050405020303" pitchFamily="18" charset="0"/>
                  <a:cs typeface="Times New Roman" panose="02020603050405020304" pitchFamily="18" charset="0"/>
                </a:rPr>
                <a:t>TERRE RARE</a:t>
              </a:r>
            </a:p>
            <a:p>
              <a:r>
                <a:rPr lang="it-IT" sz="1600" dirty="0">
                  <a:solidFill>
                    <a:schemeClr val="bg1"/>
                  </a:solidFill>
                  <a:latin typeface="Georgia Pro" panose="02040502050405020303" pitchFamily="18" charset="0"/>
                  <a:cs typeface="Times New Roman" panose="02020603050405020304" pitchFamily="18" charset="0"/>
                </a:rPr>
                <a:t>Mineralogia e giacimenti</a:t>
              </a:r>
              <a:endParaRPr lang="it-IT" sz="2800" dirty="0">
                <a:latin typeface="Georgia Pro" panose="02040502050405020303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Immagine 4" descr="Immagine che contiene Carattere, testo, Elementi grafici, grafica&#10;&#10;Descrizione generata automaticamente">
              <a:extLst>
                <a:ext uri="{FF2B5EF4-FFF2-40B4-BE49-F238E27FC236}">
                  <a16:creationId xmlns:a16="http://schemas.microsoft.com/office/drawing/2014/main" id="{71F114C1-B2A5-9229-1C37-400293C11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236" y="244750"/>
              <a:ext cx="575592" cy="600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504817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A4C506A-C9AC-D245-BCF1-BDF4E6809B0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4A3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FFD0FC36-4EF3-F627-41D4-C579C32A61DB}"/>
              </a:ext>
            </a:extLst>
          </p:cNvPr>
          <p:cNvSpPr/>
          <p:nvPr/>
        </p:nvSpPr>
        <p:spPr>
          <a:xfrm>
            <a:off x="37454" y="2077172"/>
            <a:ext cx="2676134" cy="2532661"/>
          </a:xfrm>
          <a:prstGeom prst="ellipse">
            <a:avLst/>
          </a:prstGeom>
          <a:blipFill>
            <a:blip r:embed="rId4">
              <a:extLs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CC6D0619-0B41-7320-85CB-6A0EC4824E0A}"/>
              </a:ext>
            </a:extLst>
          </p:cNvPr>
          <p:cNvSpPr/>
          <p:nvPr/>
        </p:nvSpPr>
        <p:spPr>
          <a:xfrm>
            <a:off x="2316820" y="4145460"/>
            <a:ext cx="2676134" cy="2621337"/>
          </a:xfrm>
          <a:prstGeom prst="ellipse">
            <a:avLst/>
          </a:prstGeom>
          <a:blipFill>
            <a:blip r:embed="rId6">
              <a:extLs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7B116F3E-34E6-02FD-A7B6-91E17900A8B9}"/>
              </a:ext>
            </a:extLst>
          </p:cNvPr>
          <p:cNvSpPr/>
          <p:nvPr/>
        </p:nvSpPr>
        <p:spPr>
          <a:xfrm>
            <a:off x="2751041" y="1521596"/>
            <a:ext cx="2676134" cy="2532661"/>
          </a:xfrm>
          <a:prstGeom prst="ellipse">
            <a:avLst/>
          </a:prstGeom>
          <a:blipFill>
            <a:blip r:embed="rId8">
              <a:extLs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3B05A8B1-C66B-D3E3-C3D8-1EFF0966C54F}"/>
              </a:ext>
            </a:extLst>
          </p:cNvPr>
          <p:cNvSpPr/>
          <p:nvPr/>
        </p:nvSpPr>
        <p:spPr>
          <a:xfrm>
            <a:off x="-646725" y="4611638"/>
            <a:ext cx="2872076" cy="2621337"/>
          </a:xfrm>
          <a:prstGeom prst="ellipse">
            <a:avLst/>
          </a:prstGeom>
          <a:blipFill>
            <a:blip r:embed="rId10">
              <a:extLs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55" name="Gruppo 54">
            <a:extLst>
              <a:ext uri="{FF2B5EF4-FFF2-40B4-BE49-F238E27FC236}">
                <a16:creationId xmlns:a16="http://schemas.microsoft.com/office/drawing/2014/main" id="{316DA1E1-3390-DDE4-3C02-15ABDF47C0A8}"/>
              </a:ext>
            </a:extLst>
          </p:cNvPr>
          <p:cNvGrpSpPr/>
          <p:nvPr/>
        </p:nvGrpSpPr>
        <p:grpSpPr>
          <a:xfrm>
            <a:off x="6644669" y="-600032"/>
            <a:ext cx="5638800" cy="5209865"/>
            <a:chOff x="6709558" y="2378832"/>
            <a:chExt cx="5638800" cy="5209865"/>
          </a:xfrm>
        </p:grpSpPr>
        <p:grpSp>
          <p:nvGrpSpPr>
            <p:cNvPr id="18" name="Gruppo 17">
              <a:extLst>
                <a:ext uri="{FF2B5EF4-FFF2-40B4-BE49-F238E27FC236}">
                  <a16:creationId xmlns:a16="http://schemas.microsoft.com/office/drawing/2014/main" id="{F5DACF3A-D149-27DA-0FC2-A671A3A13BE9}"/>
                </a:ext>
              </a:extLst>
            </p:cNvPr>
            <p:cNvGrpSpPr/>
            <p:nvPr/>
          </p:nvGrpSpPr>
          <p:grpSpPr>
            <a:xfrm>
              <a:off x="6709558" y="2378832"/>
              <a:ext cx="5638800" cy="1602737"/>
              <a:chOff x="6852216" y="1652582"/>
              <a:chExt cx="5638800" cy="1602737"/>
            </a:xfrm>
          </p:grpSpPr>
          <p:sp>
            <p:nvSpPr>
              <p:cNvPr id="14" name="Rettangolo con angoli arrotondati 13">
                <a:extLst>
                  <a:ext uri="{FF2B5EF4-FFF2-40B4-BE49-F238E27FC236}">
                    <a16:creationId xmlns:a16="http://schemas.microsoft.com/office/drawing/2014/main" id="{1C4C45DA-0BCD-BF9D-40BD-3AC7BC550950}"/>
                  </a:ext>
                </a:extLst>
              </p:cNvPr>
              <p:cNvSpPr/>
              <p:nvPr/>
            </p:nvSpPr>
            <p:spPr>
              <a:xfrm>
                <a:off x="6852216" y="1652582"/>
                <a:ext cx="5638800" cy="1602737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" name="Rettangolo con angoli arrotondati 14">
                <a:extLst>
                  <a:ext uri="{FF2B5EF4-FFF2-40B4-BE49-F238E27FC236}">
                    <a16:creationId xmlns:a16="http://schemas.microsoft.com/office/drawing/2014/main" id="{75D9708C-A59E-4F5C-9809-DB5382717E16}"/>
                  </a:ext>
                </a:extLst>
              </p:cNvPr>
              <p:cNvSpPr/>
              <p:nvPr/>
            </p:nvSpPr>
            <p:spPr>
              <a:xfrm>
                <a:off x="6963584" y="1652582"/>
                <a:ext cx="5527432" cy="1602737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0"/>
                      <a:lumOff val="100000"/>
                    </a:schemeClr>
                  </a:gs>
                  <a:gs pos="35000">
                    <a:schemeClr val="accent3">
                      <a:lumMod val="0"/>
                      <a:lumOff val="10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053E6671-18DF-678E-277B-1E95D2797937}"/>
                  </a:ext>
                </a:extLst>
              </p:cNvPr>
              <p:cNvSpPr txBox="1"/>
              <p:nvPr/>
            </p:nvSpPr>
            <p:spPr>
              <a:xfrm>
                <a:off x="7300319" y="1926399"/>
                <a:ext cx="4746885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it-IT" sz="1400" dirty="0">
                    <a:latin typeface="Georgia Pro" panose="02040502050405020303" pitchFamily="18" charset="0"/>
                  </a:rPr>
                  <a:t>Le terre rare vengono suddivise in </a:t>
                </a:r>
                <a:r>
                  <a:rPr lang="it-IT" sz="1400" i="1" dirty="0">
                    <a:latin typeface="Georgia Pro" panose="02040502050405020303" pitchFamily="18" charset="0"/>
                  </a:rPr>
                  <a:t>leggere</a:t>
                </a:r>
                <a:r>
                  <a:rPr lang="it-IT" sz="1400" dirty="0">
                    <a:latin typeface="Georgia Pro" panose="02040502050405020303" pitchFamily="18" charset="0"/>
                  </a:rPr>
                  <a:t> e </a:t>
                </a:r>
                <a:r>
                  <a:rPr lang="it-IT" sz="1400" i="1" dirty="0">
                    <a:latin typeface="Georgia Pro" panose="02040502050405020303" pitchFamily="18" charset="0"/>
                  </a:rPr>
                  <a:t>pesanti </a:t>
                </a:r>
                <a:r>
                  <a:rPr lang="it-IT" sz="1400" dirty="0">
                    <a:latin typeface="Georgia Pro" panose="02040502050405020303" pitchFamily="18" charset="0"/>
                  </a:rPr>
                  <a:t>e allo stato naturale sono metalli, ma si trovano generalmente stabili sotto forma di ossidi e si concentrano in diverse tipologie di minerali (fosfati, carbonati, ossidi, silicati…)</a:t>
                </a:r>
              </a:p>
            </p:txBody>
          </p:sp>
        </p:grpSp>
        <p:grpSp>
          <p:nvGrpSpPr>
            <p:cNvPr id="51" name="Gruppo 50">
              <a:extLst>
                <a:ext uri="{FF2B5EF4-FFF2-40B4-BE49-F238E27FC236}">
                  <a16:creationId xmlns:a16="http://schemas.microsoft.com/office/drawing/2014/main" id="{DB8EBEA9-4FE9-8185-2D49-2B1FA9EDF006}"/>
                </a:ext>
              </a:extLst>
            </p:cNvPr>
            <p:cNvGrpSpPr/>
            <p:nvPr/>
          </p:nvGrpSpPr>
          <p:grpSpPr>
            <a:xfrm>
              <a:off x="6709558" y="4178045"/>
              <a:ext cx="5638800" cy="1602737"/>
              <a:chOff x="6709558" y="4178045"/>
              <a:chExt cx="5638800" cy="1602737"/>
            </a:xfrm>
          </p:grpSpPr>
          <p:grpSp>
            <p:nvGrpSpPr>
              <p:cNvPr id="19" name="Gruppo 18">
                <a:extLst>
                  <a:ext uri="{FF2B5EF4-FFF2-40B4-BE49-F238E27FC236}">
                    <a16:creationId xmlns:a16="http://schemas.microsoft.com/office/drawing/2014/main" id="{53B36A05-5302-0227-C8E1-6906AF4546F1}"/>
                  </a:ext>
                </a:extLst>
              </p:cNvPr>
              <p:cNvGrpSpPr/>
              <p:nvPr/>
            </p:nvGrpSpPr>
            <p:grpSpPr>
              <a:xfrm>
                <a:off x="6709558" y="4178045"/>
                <a:ext cx="5638800" cy="1602737"/>
                <a:chOff x="6852216" y="1652582"/>
                <a:chExt cx="5638800" cy="1602737"/>
              </a:xfrm>
            </p:grpSpPr>
            <p:sp>
              <p:nvSpPr>
                <p:cNvPr id="20" name="Rettangolo con angoli arrotondati 19">
                  <a:extLst>
                    <a:ext uri="{FF2B5EF4-FFF2-40B4-BE49-F238E27FC236}">
                      <a16:creationId xmlns:a16="http://schemas.microsoft.com/office/drawing/2014/main" id="{E620EB11-9EB8-F715-7B36-4475DFBF6AD5}"/>
                    </a:ext>
                  </a:extLst>
                </p:cNvPr>
                <p:cNvSpPr/>
                <p:nvPr/>
              </p:nvSpPr>
              <p:spPr>
                <a:xfrm>
                  <a:off x="6852216" y="1652582"/>
                  <a:ext cx="5638800" cy="1602737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21" name="Rettangolo con angoli arrotondati 20">
                  <a:extLst>
                    <a:ext uri="{FF2B5EF4-FFF2-40B4-BE49-F238E27FC236}">
                      <a16:creationId xmlns:a16="http://schemas.microsoft.com/office/drawing/2014/main" id="{5EEA4711-D2AE-BB9B-C830-39F3644E6CB8}"/>
                    </a:ext>
                  </a:extLst>
                </p:cNvPr>
                <p:cNvSpPr/>
                <p:nvPr/>
              </p:nvSpPr>
              <p:spPr>
                <a:xfrm>
                  <a:off x="6963584" y="1652582"/>
                  <a:ext cx="5527432" cy="1602737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accent3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  <p:sp>
              <p:nvSpPr>
                <p:cNvPr id="22" name="CasellaDiTesto 21">
                  <a:extLst>
                    <a:ext uri="{FF2B5EF4-FFF2-40B4-BE49-F238E27FC236}">
                      <a16:creationId xmlns:a16="http://schemas.microsoft.com/office/drawing/2014/main" id="{2971FD80-CB60-C0B7-BDA3-964AF93B3577}"/>
                    </a:ext>
                  </a:extLst>
                </p:cNvPr>
                <p:cNvSpPr txBox="1"/>
                <p:nvPr/>
              </p:nvSpPr>
              <p:spPr>
                <a:xfrm>
                  <a:off x="7353856" y="1947259"/>
                  <a:ext cx="4746885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it-IT" sz="1400" dirty="0">
                      <a:latin typeface="Georgia Pro" panose="02040502050405020303" pitchFamily="18" charset="0"/>
                    </a:rPr>
                    <a:t>Le principali fonti di terre rare leggere sono la </a:t>
                  </a:r>
                  <a:r>
                    <a:rPr lang="it-IT" sz="1400" b="1" dirty="0">
                      <a:latin typeface="Georgia Pro" panose="02040502050405020303" pitchFamily="18" charset="0"/>
                    </a:rPr>
                    <a:t>monazite</a:t>
                  </a:r>
                  <a:r>
                    <a:rPr lang="it-IT" sz="1400" dirty="0">
                      <a:latin typeface="Georgia Pro" panose="02040502050405020303" pitchFamily="18" charset="0"/>
                    </a:rPr>
                    <a:t>, la </a:t>
                  </a:r>
                  <a:r>
                    <a:rPr lang="it-IT" sz="1400" b="1" dirty="0">
                      <a:latin typeface="Georgia Pro" panose="02040502050405020303" pitchFamily="18" charset="0"/>
                    </a:rPr>
                    <a:t>b</a:t>
                  </a:r>
                  <a:r>
                    <a:rPr lang="en-GB" sz="1400" b="1" dirty="0">
                      <a:solidFill>
                        <a:srgbClr val="202122"/>
                      </a:solidFill>
                      <a:latin typeface="Georgia Pro" panose="02040502050405020303" pitchFamily="18" charset="0"/>
                    </a:rPr>
                    <a:t>a</a:t>
                  </a:r>
                  <a:r>
                    <a:rPr lang="it-IT" sz="1400" b="1" dirty="0" err="1">
                      <a:latin typeface="Georgia Pro" panose="02040502050405020303" pitchFamily="18" charset="0"/>
                    </a:rPr>
                    <a:t>stn</a:t>
                  </a:r>
                  <a:r>
                    <a:rPr lang="en-GB" sz="1400" b="1" i="0" dirty="0">
                      <a:solidFill>
                        <a:srgbClr val="202122"/>
                      </a:solidFill>
                      <a:effectLst/>
                      <a:latin typeface="Georgia Pro" panose="02040502050405020303" pitchFamily="18" charset="0"/>
                    </a:rPr>
                    <a:t>ä</a:t>
                  </a:r>
                  <a:r>
                    <a:rPr lang="it-IT" sz="1400" b="1" dirty="0">
                      <a:latin typeface="Georgia Pro" panose="02040502050405020303" pitchFamily="18" charset="0"/>
                    </a:rPr>
                    <a:t>site</a:t>
                  </a:r>
                  <a:r>
                    <a:rPr lang="it-IT" sz="1400" dirty="0">
                      <a:latin typeface="Georgia Pro" panose="02040502050405020303" pitchFamily="18" charset="0"/>
                    </a:rPr>
                    <a:t> e la </a:t>
                  </a:r>
                  <a:r>
                    <a:rPr lang="it-IT" sz="1400" b="1" dirty="0" err="1">
                      <a:latin typeface="Georgia Pro" panose="02040502050405020303" pitchFamily="18" charset="0"/>
                    </a:rPr>
                    <a:t>loparite</a:t>
                  </a:r>
                  <a:r>
                    <a:rPr lang="it-IT" sz="1400" dirty="0">
                      <a:latin typeface="Georgia Pro" panose="02040502050405020303" pitchFamily="18" charset="0"/>
                    </a:rPr>
                    <a:t>, mentre minerali come lo </a:t>
                  </a:r>
                  <a:r>
                    <a:rPr lang="it-IT" sz="1400" b="1" dirty="0" err="1">
                      <a:latin typeface="Georgia Pro" panose="02040502050405020303" pitchFamily="18" charset="0"/>
                    </a:rPr>
                    <a:t>xenotime</a:t>
                  </a:r>
                  <a:r>
                    <a:rPr lang="it-IT" sz="1400" dirty="0">
                      <a:latin typeface="Georgia Pro" panose="02040502050405020303" pitchFamily="18" charset="0"/>
                    </a:rPr>
                    <a:t> e la </a:t>
                  </a:r>
                  <a:r>
                    <a:rPr lang="it-IT" sz="1400" b="1" dirty="0">
                      <a:latin typeface="Georgia Pro" panose="02040502050405020303" pitchFamily="18" charset="0"/>
                    </a:rPr>
                    <a:t>gadolinite</a:t>
                  </a:r>
                  <a:r>
                    <a:rPr lang="it-IT" sz="1400" dirty="0">
                      <a:latin typeface="Georgia Pro" panose="02040502050405020303" pitchFamily="18" charset="0"/>
                    </a:rPr>
                    <a:t> tendono ad incorporare terre rare pesanti.</a:t>
                  </a:r>
                </a:p>
              </p:txBody>
            </p:sp>
          </p:grpSp>
          <p:sp>
            <p:nvSpPr>
              <p:cNvPr id="50" name="Rettangolo con angoli arrotondati 49">
                <a:extLst>
                  <a:ext uri="{FF2B5EF4-FFF2-40B4-BE49-F238E27FC236}">
                    <a16:creationId xmlns:a16="http://schemas.microsoft.com/office/drawing/2014/main" id="{DFC63040-3B9E-7557-541C-790AB7536BDB}"/>
                  </a:ext>
                </a:extLst>
              </p:cNvPr>
              <p:cNvSpPr/>
              <p:nvPr/>
            </p:nvSpPr>
            <p:spPr>
              <a:xfrm>
                <a:off x="6709558" y="4178045"/>
                <a:ext cx="5638800" cy="1602737"/>
              </a:xfrm>
              <a:prstGeom prst="roundRect">
                <a:avLst/>
              </a:prstGeom>
              <a:solidFill>
                <a:schemeClr val="bg1">
                  <a:alpha val="5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  <p:grpSp>
          <p:nvGrpSpPr>
            <p:cNvPr id="53" name="Gruppo 52">
              <a:extLst>
                <a:ext uri="{FF2B5EF4-FFF2-40B4-BE49-F238E27FC236}">
                  <a16:creationId xmlns:a16="http://schemas.microsoft.com/office/drawing/2014/main" id="{87BF2B87-5A53-4205-285F-B3EEAC3DE9A8}"/>
                </a:ext>
              </a:extLst>
            </p:cNvPr>
            <p:cNvGrpSpPr/>
            <p:nvPr/>
          </p:nvGrpSpPr>
          <p:grpSpPr>
            <a:xfrm>
              <a:off x="6709558" y="2387082"/>
              <a:ext cx="5638800" cy="5201615"/>
              <a:chOff x="6709558" y="2387082"/>
              <a:chExt cx="5638800" cy="5201615"/>
            </a:xfrm>
          </p:grpSpPr>
          <p:grpSp>
            <p:nvGrpSpPr>
              <p:cNvPr id="24" name="Gruppo 23">
                <a:extLst>
                  <a:ext uri="{FF2B5EF4-FFF2-40B4-BE49-F238E27FC236}">
                    <a16:creationId xmlns:a16="http://schemas.microsoft.com/office/drawing/2014/main" id="{A3120848-EA88-0563-9097-442485CCBB47}"/>
                  </a:ext>
                </a:extLst>
              </p:cNvPr>
              <p:cNvGrpSpPr/>
              <p:nvPr/>
            </p:nvGrpSpPr>
            <p:grpSpPr>
              <a:xfrm>
                <a:off x="6709558" y="5985960"/>
                <a:ext cx="5638800" cy="1602737"/>
                <a:chOff x="6852216" y="1652582"/>
                <a:chExt cx="5638800" cy="1602737"/>
              </a:xfrm>
            </p:grpSpPr>
            <p:sp>
              <p:nvSpPr>
                <p:cNvPr id="25" name="Rettangolo con angoli arrotondati 24">
                  <a:extLst>
                    <a:ext uri="{FF2B5EF4-FFF2-40B4-BE49-F238E27FC236}">
                      <a16:creationId xmlns:a16="http://schemas.microsoft.com/office/drawing/2014/main" id="{24F007BF-4416-AA14-D3A3-3109B5C37670}"/>
                    </a:ext>
                  </a:extLst>
                </p:cNvPr>
                <p:cNvSpPr/>
                <p:nvPr/>
              </p:nvSpPr>
              <p:spPr>
                <a:xfrm>
                  <a:off x="6852216" y="1652582"/>
                  <a:ext cx="5638800" cy="1602737"/>
                </a:xfrm>
                <a:prstGeom prst="round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26" name="Rettangolo con angoli arrotondati 25">
                  <a:extLst>
                    <a:ext uri="{FF2B5EF4-FFF2-40B4-BE49-F238E27FC236}">
                      <a16:creationId xmlns:a16="http://schemas.microsoft.com/office/drawing/2014/main" id="{278491CF-3AC1-4427-2299-D769FF0C4863}"/>
                    </a:ext>
                  </a:extLst>
                </p:cNvPr>
                <p:cNvSpPr/>
                <p:nvPr/>
              </p:nvSpPr>
              <p:spPr>
                <a:xfrm>
                  <a:off x="6963584" y="1652582"/>
                  <a:ext cx="5527432" cy="1602737"/>
                </a:xfrm>
                <a:prstGeom prst="roundRect">
                  <a:avLst/>
                </a:prstGeom>
                <a:gradFill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accent3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  <p:sp>
              <p:nvSpPr>
                <p:cNvPr id="27" name="CasellaDiTesto 26">
                  <a:extLst>
                    <a:ext uri="{FF2B5EF4-FFF2-40B4-BE49-F238E27FC236}">
                      <a16:creationId xmlns:a16="http://schemas.microsoft.com/office/drawing/2014/main" id="{E52F216B-E062-2F73-8C7E-8E3CE1062218}"/>
                    </a:ext>
                  </a:extLst>
                </p:cNvPr>
                <p:cNvSpPr txBox="1"/>
                <p:nvPr/>
              </p:nvSpPr>
              <p:spPr>
                <a:xfrm>
                  <a:off x="7300319" y="2011646"/>
                  <a:ext cx="4853957" cy="954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it-IT" sz="1400" dirty="0">
                      <a:latin typeface="Georgia Pro" panose="02040502050405020303" pitchFamily="18" charset="0"/>
                    </a:rPr>
                    <a:t>I principali tipi di giacimenti includono depositi magmatici come le </a:t>
                  </a:r>
                  <a:r>
                    <a:rPr lang="it-IT" sz="1400" b="1" dirty="0">
                      <a:latin typeface="Georgia Pro" panose="02040502050405020303" pitchFamily="18" charset="0"/>
                    </a:rPr>
                    <a:t>carbonatiti</a:t>
                  </a:r>
                  <a:r>
                    <a:rPr lang="it-IT" sz="1400" dirty="0">
                      <a:latin typeface="Georgia Pro" panose="02040502050405020303" pitchFamily="18" charset="0"/>
                    </a:rPr>
                    <a:t> o i </a:t>
                  </a:r>
                  <a:r>
                    <a:rPr lang="it-IT" sz="1400" b="1" dirty="0">
                      <a:latin typeface="Georgia Pro" panose="02040502050405020303" pitchFamily="18" charset="0"/>
                    </a:rPr>
                    <a:t>graniti </a:t>
                  </a:r>
                  <a:r>
                    <a:rPr lang="it-IT" sz="1400" b="1" dirty="0" err="1">
                      <a:latin typeface="Georgia Pro" panose="02040502050405020303" pitchFamily="18" charset="0"/>
                    </a:rPr>
                    <a:t>peralcalini</a:t>
                  </a:r>
                  <a:r>
                    <a:rPr lang="it-IT" sz="1400" dirty="0">
                      <a:latin typeface="Georgia Pro" panose="02040502050405020303" pitchFamily="18" charset="0"/>
                    </a:rPr>
                    <a:t>, ma le terre rare possono accumularsi anche in giacimenti residuali (</a:t>
                  </a:r>
                  <a:r>
                    <a:rPr lang="it-IT" sz="1400" b="1" dirty="0">
                      <a:latin typeface="Georgia Pro" panose="02040502050405020303" pitchFamily="18" charset="0"/>
                    </a:rPr>
                    <a:t>bauxiti, lateriti, </a:t>
                  </a:r>
                  <a:r>
                    <a:rPr lang="it-IT" sz="1400" b="1" dirty="0" err="1">
                      <a:latin typeface="Georgia Pro" panose="02040502050405020303" pitchFamily="18" charset="0"/>
                    </a:rPr>
                    <a:t>placers</a:t>
                  </a:r>
                  <a:r>
                    <a:rPr lang="it-IT" sz="1400" dirty="0">
                      <a:latin typeface="Georgia Pro" panose="02040502050405020303" pitchFamily="18" charset="0"/>
                    </a:rPr>
                    <a:t>).</a:t>
                  </a:r>
                </a:p>
              </p:txBody>
            </p:sp>
          </p:grpSp>
          <p:sp>
            <p:nvSpPr>
              <p:cNvPr id="52" name="Rettangolo con angoli arrotondati 51">
                <a:extLst>
                  <a:ext uri="{FF2B5EF4-FFF2-40B4-BE49-F238E27FC236}">
                    <a16:creationId xmlns:a16="http://schemas.microsoft.com/office/drawing/2014/main" id="{9CBD8001-8776-3245-97C8-5BEC8EE4BBCC}"/>
                  </a:ext>
                </a:extLst>
              </p:cNvPr>
              <p:cNvSpPr/>
              <p:nvPr/>
            </p:nvSpPr>
            <p:spPr>
              <a:xfrm>
                <a:off x="6709558" y="2387082"/>
                <a:ext cx="5638800" cy="1602737"/>
              </a:xfrm>
              <a:prstGeom prst="roundRect">
                <a:avLst/>
              </a:prstGeom>
              <a:solidFill>
                <a:schemeClr val="bg1">
                  <a:alpha val="5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</p:grpSp>
      <p:grpSp>
        <p:nvGrpSpPr>
          <p:cNvPr id="2" name="Gruppo 1">
            <a:extLst>
              <a:ext uri="{FF2B5EF4-FFF2-40B4-BE49-F238E27FC236}">
                <a16:creationId xmlns:a16="http://schemas.microsoft.com/office/drawing/2014/main" id="{7C63378C-A5D6-1149-B109-F7EAEF132C78}"/>
              </a:ext>
            </a:extLst>
          </p:cNvPr>
          <p:cNvGrpSpPr/>
          <p:nvPr/>
        </p:nvGrpSpPr>
        <p:grpSpPr>
          <a:xfrm>
            <a:off x="166236" y="183631"/>
            <a:ext cx="8930962" cy="707886"/>
            <a:chOff x="166236" y="183631"/>
            <a:chExt cx="8930962" cy="707886"/>
          </a:xfrm>
        </p:grpSpPr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F1F7779C-9E01-EE67-A344-1BB93B7EAD6E}"/>
                </a:ext>
              </a:extLst>
            </p:cNvPr>
            <p:cNvSpPr txBox="1"/>
            <p:nvPr/>
          </p:nvSpPr>
          <p:spPr>
            <a:xfrm>
              <a:off x="811677" y="183631"/>
              <a:ext cx="82855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solidFill>
                    <a:schemeClr val="bg1"/>
                  </a:solidFill>
                  <a:latin typeface="Georgia Pro" panose="02040502050405020303" pitchFamily="18" charset="0"/>
                  <a:cs typeface="Times New Roman" panose="02020603050405020304" pitchFamily="18" charset="0"/>
                </a:rPr>
                <a:t>TERRE RARE</a:t>
              </a:r>
            </a:p>
            <a:p>
              <a:r>
                <a:rPr lang="it-IT" sz="1600" dirty="0">
                  <a:solidFill>
                    <a:schemeClr val="bg1"/>
                  </a:solidFill>
                  <a:latin typeface="Georgia Pro" panose="02040502050405020303" pitchFamily="18" charset="0"/>
                  <a:cs typeface="Times New Roman" panose="02020603050405020304" pitchFamily="18" charset="0"/>
                </a:rPr>
                <a:t>Mineralogia e giacimenti</a:t>
              </a:r>
              <a:endParaRPr lang="it-IT" sz="2800" dirty="0">
                <a:latin typeface="Georgia Pro" panose="02040502050405020303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Immagine 4" descr="Immagine che contiene Carattere, testo, Elementi grafici, grafica&#10;&#10;Descrizione generata automaticamente">
              <a:extLst>
                <a:ext uri="{FF2B5EF4-FFF2-40B4-BE49-F238E27FC236}">
                  <a16:creationId xmlns:a16="http://schemas.microsoft.com/office/drawing/2014/main" id="{D2F2FD88-1EF7-4178-DE4B-36382A88F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236" y="244750"/>
              <a:ext cx="575592" cy="600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7775794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A4C506A-C9AC-D245-BCF1-BDF4E6809B0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4A3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FE9BFF47-A12C-FE04-269C-16FC6856DDC8}"/>
              </a:ext>
            </a:extLst>
          </p:cNvPr>
          <p:cNvSpPr/>
          <p:nvPr/>
        </p:nvSpPr>
        <p:spPr>
          <a:xfrm>
            <a:off x="128954" y="1252807"/>
            <a:ext cx="6400800" cy="5486399"/>
          </a:xfrm>
          <a:prstGeom prst="rect">
            <a:avLst/>
          </a:prstGeom>
          <a:blipFill>
            <a:blip r:embed="rId4">
              <a:extLs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a:blipFill>
          <a:ln>
            <a:noFill/>
          </a:ln>
          <a:effectLst>
            <a:softEdge rad="139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2AA45F52-1C6C-FC08-16AB-EDAFDAEAFED4}"/>
              </a:ext>
            </a:extLst>
          </p:cNvPr>
          <p:cNvGrpSpPr/>
          <p:nvPr/>
        </p:nvGrpSpPr>
        <p:grpSpPr>
          <a:xfrm>
            <a:off x="6682154" y="2393269"/>
            <a:ext cx="5638800" cy="1602737"/>
            <a:chOff x="6747305" y="1267926"/>
            <a:chExt cx="5638800" cy="1602737"/>
          </a:xfrm>
        </p:grpSpPr>
        <p:sp>
          <p:nvSpPr>
            <p:cNvPr id="11" name="Rettangolo con angoli arrotondati 10">
              <a:extLst>
                <a:ext uri="{FF2B5EF4-FFF2-40B4-BE49-F238E27FC236}">
                  <a16:creationId xmlns:a16="http://schemas.microsoft.com/office/drawing/2014/main" id="{868D25D2-99B8-9E66-BC43-9EB6EDDA442E}"/>
                </a:ext>
              </a:extLst>
            </p:cNvPr>
            <p:cNvSpPr/>
            <p:nvPr/>
          </p:nvSpPr>
          <p:spPr>
            <a:xfrm>
              <a:off x="6747305" y="1267926"/>
              <a:ext cx="5638800" cy="1602737"/>
            </a:xfrm>
            <a:prstGeom prst="round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Rettangolo con angoli arrotondati 22">
              <a:extLst>
                <a:ext uri="{FF2B5EF4-FFF2-40B4-BE49-F238E27FC236}">
                  <a16:creationId xmlns:a16="http://schemas.microsoft.com/office/drawing/2014/main" id="{C040E92E-E813-3359-2BB8-7725E05C9E59}"/>
                </a:ext>
              </a:extLst>
            </p:cNvPr>
            <p:cNvSpPr/>
            <p:nvPr/>
          </p:nvSpPr>
          <p:spPr>
            <a:xfrm>
              <a:off x="6858673" y="1267926"/>
              <a:ext cx="5527432" cy="1602737"/>
            </a:xfrm>
            <a:prstGeom prst="roundRect">
              <a:avLst/>
            </a:prstGeom>
            <a:gradFill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184B550E-3B3E-FB84-AB5C-98B1CCDAC0CD}"/>
                </a:ext>
              </a:extLst>
            </p:cNvPr>
            <p:cNvSpPr txBox="1"/>
            <p:nvPr/>
          </p:nvSpPr>
          <p:spPr>
            <a:xfrm>
              <a:off x="7195410" y="1592240"/>
              <a:ext cx="485395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t-IT" sz="1400" dirty="0">
                  <a:latin typeface="Georgia Pro" panose="02040502050405020303" pitchFamily="18" charset="0"/>
                </a:rPr>
                <a:t>In seguito alla </a:t>
              </a:r>
              <a:r>
                <a:rPr lang="it-IT" sz="1400" dirty="0" err="1">
                  <a:latin typeface="Georgia Pro" panose="02040502050405020303" pitchFamily="18" charset="0"/>
                </a:rPr>
                <a:t>pre</a:t>
              </a:r>
              <a:r>
                <a:rPr lang="it-IT" sz="1400" dirty="0">
                  <a:latin typeface="Georgia Pro" panose="02040502050405020303" pitchFamily="18" charset="0"/>
                </a:rPr>
                <a:t>-concentrazione dei minerali di terre rare dalla roccia attraverso </a:t>
              </a:r>
              <a:r>
                <a:rPr lang="it-IT" sz="1400" b="1" dirty="0">
                  <a:latin typeface="Georgia Pro" panose="02040502050405020303" pitchFamily="18" charset="0"/>
                </a:rPr>
                <a:t>separazione fisica e/o chimica</a:t>
              </a:r>
              <a:r>
                <a:rPr lang="it-IT" sz="1400" dirty="0">
                  <a:latin typeface="Georgia Pro" panose="02040502050405020303" pitchFamily="18" charset="0"/>
                </a:rPr>
                <a:t>, si ricorre a diverse tecniche per estrarre le terre rare. La più comune è l’</a:t>
              </a:r>
              <a:r>
                <a:rPr lang="it-IT" sz="1400" b="1" dirty="0">
                  <a:latin typeface="Georgia Pro" panose="02040502050405020303" pitchFamily="18" charset="0"/>
                </a:rPr>
                <a:t>idrometallurgia</a:t>
              </a:r>
              <a:r>
                <a:rPr lang="it-IT" sz="1400" dirty="0">
                  <a:latin typeface="Georgia Pro" panose="02040502050405020303" pitchFamily="18" charset="0"/>
                </a:rPr>
                <a:t>:</a:t>
              </a:r>
            </a:p>
          </p:txBody>
        </p:sp>
      </p:grpSp>
      <p:graphicFrame>
        <p:nvGraphicFramePr>
          <p:cNvPr id="30" name="Diagramma 29">
            <a:extLst>
              <a:ext uri="{FF2B5EF4-FFF2-40B4-BE49-F238E27FC236}">
                <a16:creationId xmlns:a16="http://schemas.microsoft.com/office/drawing/2014/main" id="{ACB8F2D8-EA39-4097-678F-8D77FA45DF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5780738"/>
              </p:ext>
            </p:extLst>
          </p:nvPr>
        </p:nvGraphicFramePr>
        <p:xfrm>
          <a:off x="6658708" y="4433801"/>
          <a:ext cx="6232769" cy="3910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2" name="Gruppo 1">
            <a:extLst>
              <a:ext uri="{FF2B5EF4-FFF2-40B4-BE49-F238E27FC236}">
                <a16:creationId xmlns:a16="http://schemas.microsoft.com/office/drawing/2014/main" id="{BEF9D324-F316-1400-278D-3A72DA32A61D}"/>
              </a:ext>
            </a:extLst>
          </p:cNvPr>
          <p:cNvGrpSpPr/>
          <p:nvPr/>
        </p:nvGrpSpPr>
        <p:grpSpPr>
          <a:xfrm>
            <a:off x="166236" y="183631"/>
            <a:ext cx="8930962" cy="707886"/>
            <a:chOff x="166236" y="183631"/>
            <a:chExt cx="8930962" cy="707886"/>
          </a:xfrm>
        </p:grpSpPr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id="{67CD3485-431D-0D68-80FA-197C39C399FF}"/>
                </a:ext>
              </a:extLst>
            </p:cNvPr>
            <p:cNvSpPr txBox="1"/>
            <p:nvPr/>
          </p:nvSpPr>
          <p:spPr>
            <a:xfrm>
              <a:off x="811677" y="183631"/>
              <a:ext cx="82855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solidFill>
                    <a:schemeClr val="bg1"/>
                  </a:solidFill>
                  <a:latin typeface="Georgia Pro" panose="02040502050405020303" pitchFamily="18" charset="0"/>
                  <a:cs typeface="Times New Roman" panose="02020603050405020304" pitchFamily="18" charset="0"/>
                </a:rPr>
                <a:t>TERRE RARE</a:t>
              </a:r>
            </a:p>
            <a:p>
              <a:r>
                <a:rPr lang="it-IT" sz="1600" dirty="0">
                  <a:solidFill>
                    <a:schemeClr val="bg1"/>
                  </a:solidFill>
                  <a:latin typeface="Georgia Pro" panose="02040502050405020303" pitchFamily="18" charset="0"/>
                  <a:cs typeface="Times New Roman" panose="02020603050405020304" pitchFamily="18" charset="0"/>
                </a:rPr>
                <a:t>Trattamento ed estrazione</a:t>
              </a:r>
              <a:endParaRPr lang="it-IT" sz="2800" dirty="0">
                <a:latin typeface="Georgia Pro" panose="02040502050405020303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Immagine 4" descr="Immagine che contiene Carattere, testo, Elementi grafici, grafica&#10;&#10;Descrizione generata automaticamente">
              <a:extLst>
                <a:ext uri="{FF2B5EF4-FFF2-40B4-BE49-F238E27FC236}">
                  <a16:creationId xmlns:a16="http://schemas.microsoft.com/office/drawing/2014/main" id="{F776B638-DDE3-4EA4-3653-F80C6BFFE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236" y="244750"/>
              <a:ext cx="575592" cy="600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74549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A4C506A-C9AC-D245-BCF1-BDF4E6809B0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4A3C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FE9BFF47-A12C-FE04-269C-16FC6856DDC8}"/>
              </a:ext>
            </a:extLst>
          </p:cNvPr>
          <p:cNvSpPr/>
          <p:nvPr/>
        </p:nvSpPr>
        <p:spPr>
          <a:xfrm>
            <a:off x="128954" y="1252807"/>
            <a:ext cx="6400800" cy="5486399"/>
          </a:xfrm>
          <a:prstGeom prst="rect">
            <a:avLst/>
          </a:prstGeom>
          <a:blipFill>
            <a:blip r:embed="rId4">
              <a:extLs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a:blipFill>
          <a:ln>
            <a:noFill/>
          </a:ln>
          <a:effectLst>
            <a:softEdge rad="139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aphicFrame>
        <p:nvGraphicFramePr>
          <p:cNvPr id="30" name="Diagramma 29">
            <a:extLst>
              <a:ext uri="{FF2B5EF4-FFF2-40B4-BE49-F238E27FC236}">
                <a16:creationId xmlns:a16="http://schemas.microsoft.com/office/drawing/2014/main" id="{ACB8F2D8-EA39-4097-678F-8D77FA45DF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1979143"/>
              </p:ext>
            </p:extLst>
          </p:nvPr>
        </p:nvGraphicFramePr>
        <p:xfrm>
          <a:off x="6244493" y="2368811"/>
          <a:ext cx="6232769" cy="3910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pSp>
        <p:nvGrpSpPr>
          <p:cNvPr id="3" name="Gruppo 2">
            <a:extLst>
              <a:ext uri="{FF2B5EF4-FFF2-40B4-BE49-F238E27FC236}">
                <a16:creationId xmlns:a16="http://schemas.microsoft.com/office/drawing/2014/main" id="{1D236247-8AE4-D6A9-9840-F25DFF128F00}"/>
              </a:ext>
            </a:extLst>
          </p:cNvPr>
          <p:cNvGrpSpPr/>
          <p:nvPr/>
        </p:nvGrpSpPr>
        <p:grpSpPr>
          <a:xfrm>
            <a:off x="6796832" y="448210"/>
            <a:ext cx="5638800" cy="1602739"/>
            <a:chOff x="6682154" y="2393267"/>
            <a:chExt cx="5638800" cy="1602739"/>
          </a:xfrm>
        </p:grpSpPr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2AA45F52-1C6C-FC08-16AB-EDAFDAEAFED4}"/>
                </a:ext>
              </a:extLst>
            </p:cNvPr>
            <p:cNvGrpSpPr/>
            <p:nvPr/>
          </p:nvGrpSpPr>
          <p:grpSpPr>
            <a:xfrm>
              <a:off x="6682154" y="2393269"/>
              <a:ext cx="5638800" cy="1602737"/>
              <a:chOff x="6747305" y="1267926"/>
              <a:chExt cx="5638800" cy="1602737"/>
            </a:xfrm>
          </p:grpSpPr>
          <p:sp>
            <p:nvSpPr>
              <p:cNvPr id="11" name="Rettangolo con angoli arrotondati 10">
                <a:extLst>
                  <a:ext uri="{FF2B5EF4-FFF2-40B4-BE49-F238E27FC236}">
                    <a16:creationId xmlns:a16="http://schemas.microsoft.com/office/drawing/2014/main" id="{868D25D2-99B8-9E66-BC43-9EB6EDDA442E}"/>
                  </a:ext>
                </a:extLst>
              </p:cNvPr>
              <p:cNvSpPr/>
              <p:nvPr/>
            </p:nvSpPr>
            <p:spPr>
              <a:xfrm>
                <a:off x="6747305" y="1267926"/>
                <a:ext cx="5638800" cy="1602737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3" name="Rettangolo con angoli arrotondati 22">
                <a:extLst>
                  <a:ext uri="{FF2B5EF4-FFF2-40B4-BE49-F238E27FC236}">
                    <a16:creationId xmlns:a16="http://schemas.microsoft.com/office/drawing/2014/main" id="{C040E92E-E813-3359-2BB8-7725E05C9E59}"/>
                  </a:ext>
                </a:extLst>
              </p:cNvPr>
              <p:cNvSpPr/>
              <p:nvPr/>
            </p:nvSpPr>
            <p:spPr>
              <a:xfrm>
                <a:off x="6858673" y="1267926"/>
                <a:ext cx="5527432" cy="1602737"/>
              </a:xfrm>
              <a:prstGeom prst="roundRect">
                <a:avLst/>
              </a:prstGeom>
              <a:gradFill>
                <a:gsLst>
                  <a:gs pos="0">
                    <a:schemeClr val="accent3">
                      <a:lumMod val="0"/>
                      <a:lumOff val="100000"/>
                    </a:schemeClr>
                  </a:gs>
                  <a:gs pos="35000">
                    <a:schemeClr val="accent3">
                      <a:lumMod val="0"/>
                      <a:lumOff val="10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184B550E-3B3E-FB84-AB5C-98B1CCDAC0CD}"/>
                  </a:ext>
                </a:extLst>
              </p:cNvPr>
              <p:cNvSpPr txBox="1"/>
              <p:nvPr/>
            </p:nvSpPr>
            <p:spPr>
              <a:xfrm>
                <a:off x="7195410" y="1592240"/>
                <a:ext cx="4853957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it-IT" sz="1400" dirty="0">
                    <a:latin typeface="Georgia Pro" panose="02040502050405020303" pitchFamily="18" charset="0"/>
                  </a:rPr>
                  <a:t>In seguito alla </a:t>
                </a:r>
                <a:r>
                  <a:rPr lang="it-IT" sz="1400" dirty="0" err="1">
                    <a:latin typeface="Georgia Pro" panose="02040502050405020303" pitchFamily="18" charset="0"/>
                  </a:rPr>
                  <a:t>pre</a:t>
                </a:r>
                <a:r>
                  <a:rPr lang="it-IT" sz="1400" dirty="0">
                    <a:latin typeface="Georgia Pro" panose="02040502050405020303" pitchFamily="18" charset="0"/>
                  </a:rPr>
                  <a:t>-concentrazione dei minerali di terre rare dalla roccia attraverso </a:t>
                </a:r>
                <a:r>
                  <a:rPr lang="it-IT" sz="1400" b="1" dirty="0">
                    <a:latin typeface="Georgia Pro" panose="02040502050405020303" pitchFamily="18" charset="0"/>
                  </a:rPr>
                  <a:t>separazione fisica e/o chimica</a:t>
                </a:r>
                <a:r>
                  <a:rPr lang="it-IT" sz="1400" dirty="0">
                    <a:latin typeface="Georgia Pro" panose="02040502050405020303" pitchFamily="18" charset="0"/>
                  </a:rPr>
                  <a:t>, si ricorre a diverse tecniche per estrarre le terre rare. La più comune è l’</a:t>
                </a:r>
                <a:r>
                  <a:rPr lang="it-IT" sz="1400" b="1" dirty="0">
                    <a:latin typeface="Georgia Pro" panose="02040502050405020303" pitchFamily="18" charset="0"/>
                  </a:rPr>
                  <a:t>idrometallurgia</a:t>
                </a:r>
                <a:r>
                  <a:rPr lang="it-IT" sz="1400" dirty="0">
                    <a:latin typeface="Georgia Pro" panose="02040502050405020303" pitchFamily="18" charset="0"/>
                  </a:rPr>
                  <a:t>:</a:t>
                </a:r>
              </a:p>
            </p:txBody>
          </p:sp>
        </p:grpSp>
        <p:sp>
          <p:nvSpPr>
            <p:cNvPr id="2" name="Rettangolo con angoli arrotondati 1">
              <a:extLst>
                <a:ext uri="{FF2B5EF4-FFF2-40B4-BE49-F238E27FC236}">
                  <a16:creationId xmlns:a16="http://schemas.microsoft.com/office/drawing/2014/main" id="{1EBD6CA0-4475-0C8D-4950-F13311155AD9}"/>
                </a:ext>
              </a:extLst>
            </p:cNvPr>
            <p:cNvSpPr/>
            <p:nvPr/>
          </p:nvSpPr>
          <p:spPr>
            <a:xfrm>
              <a:off x="6682154" y="2393267"/>
              <a:ext cx="5638800" cy="1602737"/>
            </a:xfrm>
            <a:prstGeom prst="roundRect">
              <a:avLst/>
            </a:prstGeom>
            <a:solidFill>
              <a:schemeClr val="bg1"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grpSp>
        <p:nvGrpSpPr>
          <p:cNvPr id="5" name="Gruppo 4">
            <a:extLst>
              <a:ext uri="{FF2B5EF4-FFF2-40B4-BE49-F238E27FC236}">
                <a16:creationId xmlns:a16="http://schemas.microsoft.com/office/drawing/2014/main" id="{47D2D419-3E57-817B-FD0F-A06DC37FB4B3}"/>
              </a:ext>
            </a:extLst>
          </p:cNvPr>
          <p:cNvGrpSpPr/>
          <p:nvPr/>
        </p:nvGrpSpPr>
        <p:grpSpPr>
          <a:xfrm>
            <a:off x="166236" y="183631"/>
            <a:ext cx="8930962" cy="707886"/>
            <a:chOff x="166236" y="183631"/>
            <a:chExt cx="8930962" cy="707886"/>
          </a:xfrm>
        </p:grpSpPr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12D386B5-D7F6-E427-F810-98EC06AF4D71}"/>
                </a:ext>
              </a:extLst>
            </p:cNvPr>
            <p:cNvSpPr txBox="1"/>
            <p:nvPr/>
          </p:nvSpPr>
          <p:spPr>
            <a:xfrm>
              <a:off x="811677" y="183631"/>
              <a:ext cx="82855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b="1" dirty="0">
                  <a:solidFill>
                    <a:schemeClr val="bg1"/>
                  </a:solidFill>
                  <a:latin typeface="Georgia Pro" panose="02040502050405020303" pitchFamily="18" charset="0"/>
                  <a:cs typeface="Times New Roman" panose="02020603050405020304" pitchFamily="18" charset="0"/>
                </a:rPr>
                <a:t>TERRE RARE</a:t>
              </a:r>
            </a:p>
            <a:p>
              <a:r>
                <a:rPr lang="it-IT" sz="1600" dirty="0">
                  <a:solidFill>
                    <a:schemeClr val="bg1"/>
                  </a:solidFill>
                  <a:latin typeface="Georgia Pro" panose="02040502050405020303" pitchFamily="18" charset="0"/>
                  <a:cs typeface="Times New Roman" panose="02020603050405020304" pitchFamily="18" charset="0"/>
                </a:rPr>
                <a:t>Trattamento ed estrazione</a:t>
              </a:r>
              <a:endParaRPr lang="it-IT" sz="2800" dirty="0">
                <a:latin typeface="Georgia Pro" panose="02040502050405020303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" name="Immagine 9" descr="Immagine che contiene Carattere, testo, Elementi grafici, grafica&#10;&#10;Descrizione generata automaticamente">
              <a:extLst>
                <a:ext uri="{FF2B5EF4-FFF2-40B4-BE49-F238E27FC236}">
                  <a16:creationId xmlns:a16="http://schemas.microsoft.com/office/drawing/2014/main" id="{1426F5E5-014A-F4ED-43BE-2C29A24C4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236" y="244750"/>
              <a:ext cx="575592" cy="600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506337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4482</TotalTime>
  <Words>1930</Words>
  <Application>Microsoft Office PowerPoint</Application>
  <PresentationFormat>Widescreen</PresentationFormat>
  <Paragraphs>154</Paragraphs>
  <Slides>23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Georgia Pro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Exploration and recovery optimization of Critical Raw Materials for the green transition, toward zero-waste Circular Economy model </dc:title>
  <dc:creator>Silvia Gioiello</dc:creator>
  <cp:lastModifiedBy>Silvia Gioiello</cp:lastModifiedBy>
  <cp:revision>114</cp:revision>
  <dcterms:created xsi:type="dcterms:W3CDTF">2023-10-17T11:44:59Z</dcterms:created>
  <dcterms:modified xsi:type="dcterms:W3CDTF">2024-05-16T19:20:12Z</dcterms:modified>
</cp:coreProperties>
</file>